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2"/>
  </p:sldMasterIdLst>
  <p:notesMasterIdLst>
    <p:notesMasterId r:id="rId27"/>
  </p:notesMasterIdLst>
  <p:handoutMasterIdLst>
    <p:handoutMasterId r:id="rId28"/>
  </p:handoutMasterIdLst>
  <p:sldIdLst>
    <p:sldId id="257" r:id="rId3"/>
    <p:sldId id="360" r:id="rId4"/>
    <p:sldId id="362" r:id="rId5"/>
    <p:sldId id="363" r:id="rId6"/>
    <p:sldId id="364" r:id="rId7"/>
    <p:sldId id="365" r:id="rId8"/>
    <p:sldId id="367" r:id="rId9"/>
    <p:sldId id="368" r:id="rId10"/>
    <p:sldId id="369" r:id="rId11"/>
    <p:sldId id="370" r:id="rId12"/>
    <p:sldId id="371" r:id="rId13"/>
    <p:sldId id="372" r:id="rId14"/>
    <p:sldId id="373" r:id="rId15"/>
    <p:sldId id="374" r:id="rId16"/>
    <p:sldId id="375" r:id="rId17"/>
    <p:sldId id="376" r:id="rId18"/>
    <p:sldId id="377" r:id="rId19"/>
    <p:sldId id="379" r:id="rId20"/>
    <p:sldId id="380" r:id="rId21"/>
    <p:sldId id="381" r:id="rId22"/>
    <p:sldId id="384" r:id="rId23"/>
    <p:sldId id="385" r:id="rId24"/>
    <p:sldId id="386" r:id="rId25"/>
    <p:sldId id="338" r:id="rId26"/>
  </p:sldIdLst>
  <p:sldSz cx="12192000" cy="6858000"/>
  <p:notesSz cx="7315200" cy="96012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pos="312">
          <p15:clr>
            <a:srgbClr val="A4A3A4"/>
          </p15:clr>
        </p15:guide>
        <p15:guide id="2" orient="horz" pos="216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ryn Gross" initials="TG" lastIdx="5" clrIdx="6"/>
  <p:cmAuthor id="2" name="Melanie Couton" initials="MAC" lastIdx="4" clrIdx="3"/>
  <p:cmAuthor id="3" name="ralfieri" initials="ra" lastIdx="2" clrIdx="8"/>
  <p:cmAuthor id="4" name="Megan Capel" initials="MC" lastIdx="11" clrIdx="0"/>
  <p:cmAuthor id="5" name="Andrew Bowser" initials="AB" lastIdx="8" clrIdx="2"/>
  <p:cmAuthor id="6" name="mcalloway" initials="mc" lastIdx="1" clrIdx="4"/>
  <p:cmAuthor id="7" name="agoldman" initials="a" lastIdx="4" clrIdx="9"/>
  <p:cmAuthor id="8" name="Devin Overbey" initials="DO" lastIdx="6" clrIdx="7"/>
  <p:cmAuthor id="9" name="Erik Brady" initials="EB" lastIdx="2" clrIdx="5"/>
  <p:cmAuthor id="10" name="Sophia Kelley" initials="SK" lastIdx="1" clrIdx="11"/>
  <p:cmAuthor id="11" name="LT Fowler" initials="LF" lastIdx="19" clrIdx="12"/>
  <p:cmAuthor id="12" name="Jennifer Eimers" initials="JE" lastIdx="4" clrIdx="14"/>
  <p:cmAuthor id="13" name="Melanie Couton" initials="" lastIdx="3" clrIdx="15"/>
  <p:cmAuthor id="14" name="Dussadee Royal" initials="DR" lastIdx="1" clrIdx="16"/>
  <p:cmAuthor id="15" name="Kristen Rosenthal" initials="KR" lastIdx="2" clrIdx="17"/>
  <p:cmAuthor id="16" name="Zachary Schwartz" initials="ZS" lastIdx="6" clrIdx="18"/>
  <p:cmAuthor id="17" name="Katherine Lee" initials="KL" lastIdx="40" clrIdx="19"/>
  <p:cmAuthor id="18" name="Timothy Quill" initials="TQ" lastIdx="19" clrIdx="20"/>
  <p:cmAuthor id="19" name="Liz Donohue" initials="LD" lastIdx="4" clrIdx="2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471D"/>
    <a:srgbClr val="00823B"/>
    <a:srgbClr val="015873"/>
    <a:srgbClr val="046376"/>
    <a:srgbClr val="013763"/>
    <a:srgbClr val="033453"/>
    <a:srgbClr val="006264"/>
    <a:srgbClr val="FDB338"/>
    <a:srgbClr val="682E74"/>
    <a:srgbClr val="052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2"/>
          </a:solidFill>
        </a:fill>
      </a:tcStyle>
    </a:lastCol>
    <a:firstCol>
      <a:tcTxStyle b="on">
        <a:fontRef idx="minor">
          <a:srgbClr val="00000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66" autoAdjust="0"/>
    <p:restoredTop sz="83218" autoAdjust="0"/>
  </p:normalViewPr>
  <p:slideViewPr>
    <p:cSldViewPr snapToGrid="0">
      <p:cViewPr varScale="1">
        <p:scale>
          <a:sx n="58" d="100"/>
          <a:sy n="58" d="100"/>
        </p:scale>
        <p:origin x="912" y="66"/>
      </p:cViewPr>
      <p:guideLst>
        <p:guide pos="312"/>
        <p:guide orient="horz" pos="2160"/>
      </p:guideLst>
    </p:cSldViewPr>
  </p:slideViewPr>
  <p:notesTextViewPr>
    <p:cViewPr>
      <p:scale>
        <a:sx n="1" d="1"/>
        <a:sy n="1" d="1"/>
      </p:scale>
      <p:origin x="0" y="0"/>
    </p:cViewPr>
  </p:notesTextViewPr>
  <p:notesViewPr>
    <p:cSldViewPr snapToGrid="0">
      <p:cViewPr varScale="1">
        <p:scale>
          <a:sx n="38" d="100"/>
          <a:sy n="38" d="100"/>
        </p:scale>
        <p:origin x="2856" y="6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9711" name="Slide Number Placeholder 1"/>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AE0E13BE-8FB4-4464-A011-749EAAD53AB8}" type="slidenum">
              <a:rPr lang="en-US" smtClean="0"/>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9705"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lvl1pPr eaLnBrk="1" hangingPunct="1">
              <a:lnSpc>
                <a:spcPct val="100000"/>
              </a:lnSpc>
              <a:spcBef>
                <a:spcPct val="0"/>
              </a:spcBef>
              <a:spcAft>
                <a:spcPct val="0"/>
              </a:spcAft>
              <a:buClrTx/>
              <a:buFontTx/>
              <a:buNone/>
              <a:defRPr sz="1200" b="0">
                <a:latin typeface="Arial" charset="0"/>
                <a:cs typeface="+mn-cs"/>
              </a:defRPr>
            </a:lvl1pPr>
          </a:lstStyle>
          <a:p>
            <a:endParaRPr lang="en-US" dirty="0"/>
          </a:p>
        </p:txBody>
      </p:sp>
      <p:sp>
        <p:nvSpPr>
          <p:cNvPr id="1049706"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lvl1pPr algn="r" eaLnBrk="1" hangingPunct="1">
              <a:lnSpc>
                <a:spcPct val="100000"/>
              </a:lnSpc>
              <a:spcBef>
                <a:spcPct val="0"/>
              </a:spcBef>
              <a:spcAft>
                <a:spcPct val="0"/>
              </a:spcAft>
              <a:buClrTx/>
              <a:buFontTx/>
              <a:buNone/>
              <a:defRPr sz="1200" b="0">
                <a:latin typeface="Arial" charset="0"/>
                <a:cs typeface="+mn-cs"/>
              </a:defRPr>
            </a:lvl1pPr>
          </a:lstStyle>
          <a:p>
            <a:endParaRPr lang="en-US" dirty="0"/>
          </a:p>
        </p:txBody>
      </p:sp>
      <p:sp>
        <p:nvSpPr>
          <p:cNvPr id="1049707"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p:spPr>
      </p:sp>
      <p:sp>
        <p:nvSpPr>
          <p:cNvPr id="1049708"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49709" name="Rectangle 6"/>
          <p:cNvSpPr>
            <a:spLocks noGrp="1" noChangeArrowheads="1"/>
          </p:cNvSpPr>
          <p:nvPr>
            <p:ph type="ftr" sz="quarter" idx="4"/>
          </p:nvPr>
        </p:nvSpPr>
        <p:spPr bwMode="auto">
          <a:xfrm>
            <a:off x="0" y="9120188"/>
            <a:ext cx="3503613" cy="479425"/>
          </a:xfrm>
          <a:prstGeom prst="rect">
            <a:avLst/>
          </a:prstGeom>
          <a:noFill/>
          <a:ln w="9525">
            <a:noFill/>
            <a:miter lim="800000"/>
            <a:headEnd/>
            <a:tailEnd/>
          </a:ln>
          <a:effectLst/>
        </p:spPr>
        <p:txBody>
          <a:bodyPr vert="horz" wrap="square" lIns="96656" tIns="48328" rIns="96656" bIns="48328" numCol="1" anchor="b" anchorCtr="0" compatLnSpc="1">
            <a:prstTxWarp prst="textNoShape">
              <a:avLst/>
            </a:prstTxWarp>
          </a:bodyPr>
          <a:lstStyle>
            <a:lvl1pPr eaLnBrk="1" hangingPunct="1">
              <a:lnSpc>
                <a:spcPct val="100000"/>
              </a:lnSpc>
              <a:spcBef>
                <a:spcPct val="0"/>
              </a:spcBef>
              <a:spcAft>
                <a:spcPct val="0"/>
              </a:spcAft>
              <a:buClrTx/>
              <a:buFontTx/>
              <a:buNone/>
              <a:defRPr sz="1000" b="0">
                <a:latin typeface="Arial" charset="0"/>
                <a:cs typeface="+mn-cs"/>
              </a:defRPr>
            </a:lvl1pPr>
          </a:lstStyle>
          <a:p>
            <a:r>
              <a:rPr lang="en-US" dirty="0"/>
              <a:t>©2012 Clinical Care Options, LLC. All rights reserved</a:t>
            </a:r>
          </a:p>
        </p:txBody>
      </p:sp>
      <p:sp>
        <p:nvSpPr>
          <p:cNvPr id="1049710"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6" tIns="48328" rIns="96656" bIns="48328" numCol="1" anchor="b" anchorCtr="0" compatLnSpc="1">
            <a:prstTxWarp prst="textNoShape">
              <a:avLst/>
            </a:prstTxWarp>
          </a:bodyPr>
          <a:lstStyle>
            <a:lvl1pPr algn="r" eaLnBrk="1" hangingPunct="1">
              <a:defRPr sz="1200" b="0"/>
            </a:lvl1pPr>
          </a:lstStyle>
          <a:p>
            <a:fld id="{2FB72F01-6714-4A31-8C22-8E0F1B091B56}" type="slidenum">
              <a:rPr lang="en-US" altLang="en-US"/>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Slide Image Placeholder 1"/>
          <p:cNvSpPr>
            <a:spLocks noGrp="1" noRot="1" noChangeAspect="1"/>
          </p:cNvSpPr>
          <p:nvPr>
            <p:ph type="sldImg"/>
          </p:nvPr>
        </p:nvSpPr>
        <p:spPr/>
      </p:sp>
      <p:sp>
        <p:nvSpPr>
          <p:cNvPr id="1048614" name="Notes Placeholder 2"/>
          <p:cNvSpPr>
            <a:spLocks noGrp="1"/>
          </p:cNvSpPr>
          <p:nvPr>
            <p:ph type="body" idx="1"/>
          </p:nvPr>
        </p:nvSpPr>
        <p:spPr/>
        <p:txBody>
          <a:bodyPr/>
          <a:lstStyle/>
          <a:p>
            <a:endParaRPr lang="en-US" dirty="0"/>
          </a:p>
        </p:txBody>
      </p:sp>
      <p:sp>
        <p:nvSpPr>
          <p:cNvPr id="1048615" name="Slide Number Placeholder 3"/>
          <p:cNvSpPr>
            <a:spLocks noGrp="1"/>
          </p:cNvSpPr>
          <p:nvPr>
            <p:ph type="sldNum" sz="quarter" idx="5"/>
          </p:nvPr>
        </p:nvSpPr>
        <p:spPr/>
        <p:txBody>
          <a:bodyPr/>
          <a:lstStyle/>
          <a:p>
            <a:fld id="{2FB72F01-6714-4A31-8C22-8E0F1B091B56}" type="slidenum">
              <a:rPr lang="en-US" altLang="en-US" smtClean="0"/>
              <a:t>2</a:t>
            </a:fld>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2" name="Slide Image Placeholder 1"/>
          <p:cNvSpPr>
            <a:spLocks noGrp="1" noRot="1" noChangeAspect="1"/>
          </p:cNvSpPr>
          <p:nvPr>
            <p:ph type="sldImg"/>
          </p:nvPr>
        </p:nvSpPr>
        <p:spPr/>
      </p:sp>
      <p:sp>
        <p:nvSpPr>
          <p:cNvPr id="1048773" name="Notes Placeholder 2"/>
          <p:cNvSpPr>
            <a:spLocks noGrp="1"/>
          </p:cNvSpPr>
          <p:nvPr>
            <p:ph type="body" idx="1"/>
          </p:nvPr>
        </p:nvSpPr>
        <p:spPr/>
        <p:txBody>
          <a:bodyPr/>
          <a:lstStyle/>
          <a:p>
            <a:endParaRPr lang="en-US" i="1" dirty="0"/>
          </a:p>
        </p:txBody>
      </p:sp>
      <p:sp>
        <p:nvSpPr>
          <p:cNvPr id="1048774" name="Slide Number Placeholder 3"/>
          <p:cNvSpPr>
            <a:spLocks noGrp="1"/>
          </p:cNvSpPr>
          <p:nvPr>
            <p:ph type="sldNum" sz="quarter" idx="5"/>
          </p:nvPr>
        </p:nvSpPr>
        <p:spPr/>
        <p:txBody>
          <a:bodyPr/>
          <a:lstStyle/>
          <a:p>
            <a:fld id="{2FB72F01-6714-4A31-8C22-8E0F1B091B56}" type="slidenum">
              <a:rPr lang="en-US" altLang="en-US" smtClean="0"/>
              <a:t>11</a:t>
            </a:fld>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8" name="Slide Image Placeholder 1"/>
          <p:cNvSpPr>
            <a:spLocks noGrp="1" noRot="1" noChangeAspect="1"/>
          </p:cNvSpPr>
          <p:nvPr>
            <p:ph type="sldImg"/>
          </p:nvPr>
        </p:nvSpPr>
        <p:spPr/>
      </p:sp>
      <p:sp>
        <p:nvSpPr>
          <p:cNvPr id="1048779" name="Notes Placeholder 2"/>
          <p:cNvSpPr>
            <a:spLocks noGrp="1"/>
          </p:cNvSpPr>
          <p:nvPr>
            <p:ph type="body" idx="1"/>
          </p:nvPr>
        </p:nvSpPr>
        <p:spPr/>
        <p:txBody>
          <a:bodyPr/>
          <a:lstStyle/>
          <a:p>
            <a:endParaRPr lang="en-US" dirty="0"/>
          </a:p>
        </p:txBody>
      </p:sp>
      <p:sp>
        <p:nvSpPr>
          <p:cNvPr id="1048780" name="Slide Number Placeholder 3"/>
          <p:cNvSpPr>
            <a:spLocks noGrp="1"/>
          </p:cNvSpPr>
          <p:nvPr>
            <p:ph type="sldNum" sz="quarter" idx="5"/>
          </p:nvPr>
        </p:nvSpPr>
        <p:spPr/>
        <p:txBody>
          <a:bodyPr/>
          <a:lstStyle/>
          <a:p>
            <a:fld id="{2FB72F01-6714-4A31-8C22-8E0F1B091B56}" type="slidenum">
              <a:rPr lang="en-US" altLang="en-US" smtClean="0"/>
              <a:t>12</a:t>
            </a:fld>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6" name="Slide Image Placeholder 1"/>
          <p:cNvSpPr>
            <a:spLocks noGrp="1" noRot="1" noChangeAspect="1"/>
          </p:cNvSpPr>
          <p:nvPr>
            <p:ph type="sldImg"/>
          </p:nvPr>
        </p:nvSpPr>
        <p:spPr/>
      </p:sp>
      <p:sp>
        <p:nvSpPr>
          <p:cNvPr id="1048797" name="Notes Placeholder 2"/>
          <p:cNvSpPr>
            <a:spLocks noGrp="1"/>
          </p:cNvSpPr>
          <p:nvPr>
            <p:ph type="body" idx="1"/>
          </p:nvPr>
        </p:nvSpPr>
        <p:spPr/>
        <p:txBody>
          <a:bodyPr/>
          <a:lstStyle/>
          <a:p>
            <a:endParaRPr lang="en-US" dirty="0"/>
          </a:p>
        </p:txBody>
      </p:sp>
      <p:sp>
        <p:nvSpPr>
          <p:cNvPr id="1048798" name="Slide Number Placeholder 3"/>
          <p:cNvSpPr>
            <a:spLocks noGrp="1"/>
          </p:cNvSpPr>
          <p:nvPr>
            <p:ph type="sldNum" sz="quarter" idx="5"/>
          </p:nvPr>
        </p:nvSpPr>
        <p:spPr/>
        <p:txBody>
          <a:bodyPr/>
          <a:lstStyle/>
          <a:p>
            <a:fld id="{2FB72F01-6714-4A31-8C22-8E0F1B091B56}" type="slidenum">
              <a:rPr lang="en-US" altLang="en-US" smtClean="0"/>
              <a:t>13</a:t>
            </a:fld>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0" name="Slide Image Placeholder 1"/>
          <p:cNvSpPr>
            <a:spLocks noGrp="1" noRot="1" noChangeAspect="1"/>
          </p:cNvSpPr>
          <p:nvPr>
            <p:ph type="sldImg"/>
          </p:nvPr>
        </p:nvSpPr>
        <p:spPr/>
      </p:sp>
      <p:sp>
        <p:nvSpPr>
          <p:cNvPr id="1048811"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pPr>
            <a:endParaRPr lang="en-US" sz="1200" i="1" dirty="0"/>
          </a:p>
        </p:txBody>
      </p:sp>
      <p:sp>
        <p:nvSpPr>
          <p:cNvPr id="1048812" name="Slide Number Placeholder 3"/>
          <p:cNvSpPr>
            <a:spLocks noGrp="1"/>
          </p:cNvSpPr>
          <p:nvPr>
            <p:ph type="sldNum" sz="quarter" idx="5"/>
          </p:nvPr>
        </p:nvSpPr>
        <p:spPr/>
        <p:txBody>
          <a:bodyPr/>
          <a:lstStyle/>
          <a:p>
            <a:fld id="{2FB72F01-6714-4A31-8C22-8E0F1B091B56}" type="slidenum">
              <a:rPr lang="en-US" altLang="en-US" smtClean="0"/>
              <a:t>14</a:t>
            </a:fld>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2" name="Slide Image Placeholder 1"/>
          <p:cNvSpPr>
            <a:spLocks noGrp="1" noRot="1" noChangeAspect="1"/>
          </p:cNvSpPr>
          <p:nvPr>
            <p:ph type="sldImg"/>
          </p:nvPr>
        </p:nvSpPr>
        <p:spPr/>
      </p:sp>
      <p:sp>
        <p:nvSpPr>
          <p:cNvPr id="1048823" name="Notes Placeholder 2"/>
          <p:cNvSpPr>
            <a:spLocks noGrp="1"/>
          </p:cNvSpPr>
          <p:nvPr>
            <p:ph type="body" idx="1"/>
          </p:nvPr>
        </p:nvSpPr>
        <p:spPr/>
        <p:txBody>
          <a:bodyPr/>
          <a:lstStyle/>
          <a:p>
            <a:endParaRPr lang="en-US" i="1" dirty="0"/>
          </a:p>
        </p:txBody>
      </p:sp>
      <p:sp>
        <p:nvSpPr>
          <p:cNvPr id="1048824" name="Slide Number Placeholder 3"/>
          <p:cNvSpPr>
            <a:spLocks noGrp="1"/>
          </p:cNvSpPr>
          <p:nvPr>
            <p:ph type="sldNum" sz="quarter" idx="5"/>
          </p:nvPr>
        </p:nvSpPr>
        <p:spPr/>
        <p:txBody>
          <a:bodyPr/>
          <a:lstStyle/>
          <a:p>
            <a:fld id="{2FB72F01-6714-4A31-8C22-8E0F1B091B56}" type="slidenum">
              <a:rPr lang="en-US" altLang="en-US" smtClean="0"/>
              <a:t>15</a:t>
            </a:fld>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6" name="Slide Image Placeholder 1"/>
          <p:cNvSpPr>
            <a:spLocks noGrp="1" noRot="1" noChangeAspect="1"/>
          </p:cNvSpPr>
          <p:nvPr>
            <p:ph type="sldImg"/>
          </p:nvPr>
        </p:nvSpPr>
        <p:spPr/>
      </p:sp>
      <p:sp>
        <p:nvSpPr>
          <p:cNvPr id="1048827" name="Notes Placeholder 2"/>
          <p:cNvSpPr>
            <a:spLocks noGrp="1"/>
          </p:cNvSpPr>
          <p:nvPr>
            <p:ph type="body" idx="1"/>
          </p:nvPr>
        </p:nvSpPr>
        <p:spPr/>
        <p:txBody>
          <a:bodyPr/>
          <a:lstStyle/>
          <a:p>
            <a:endParaRPr lang="en-US" dirty="0"/>
          </a:p>
        </p:txBody>
      </p:sp>
      <p:sp>
        <p:nvSpPr>
          <p:cNvPr id="1048828" name="Slide Number Placeholder 3"/>
          <p:cNvSpPr>
            <a:spLocks noGrp="1"/>
          </p:cNvSpPr>
          <p:nvPr>
            <p:ph type="sldNum" sz="quarter" idx="5"/>
          </p:nvPr>
        </p:nvSpPr>
        <p:spPr/>
        <p:txBody>
          <a:bodyPr/>
          <a:lstStyle/>
          <a:p>
            <a:fld id="{2FB72F01-6714-4A31-8C22-8E0F1B091B56}" type="slidenum">
              <a:rPr lang="en-US" altLang="en-US" smtClean="0"/>
              <a:t>16</a:t>
            </a:fld>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2" name="Slide Image Placeholder 1"/>
          <p:cNvSpPr>
            <a:spLocks noGrp="1" noRot="1" noChangeAspect="1"/>
          </p:cNvSpPr>
          <p:nvPr>
            <p:ph type="sldImg"/>
          </p:nvPr>
        </p:nvSpPr>
        <p:spPr/>
      </p:sp>
      <p:sp>
        <p:nvSpPr>
          <p:cNvPr id="104883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pPr>
            <a:endParaRPr lang="en-US" b="1" dirty="0"/>
          </a:p>
        </p:txBody>
      </p:sp>
      <p:sp>
        <p:nvSpPr>
          <p:cNvPr id="1048834" name="Slide Number Placeholder 3"/>
          <p:cNvSpPr>
            <a:spLocks noGrp="1"/>
          </p:cNvSpPr>
          <p:nvPr>
            <p:ph type="sldNum" sz="quarter" idx="5"/>
          </p:nvPr>
        </p:nvSpPr>
        <p:spPr/>
        <p:txBody>
          <a:bodyPr/>
          <a:lstStyle/>
          <a:p>
            <a:fld id="{2FB72F01-6714-4A31-8C22-8E0F1B091B56}" type="slidenum">
              <a:rPr lang="en-US" altLang="en-US" smtClean="0"/>
              <a:t>17</a:t>
            </a:fld>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5" name="Slide Image Placeholder 1"/>
          <p:cNvSpPr>
            <a:spLocks noGrp="1" noRot="1" noChangeAspect="1"/>
          </p:cNvSpPr>
          <p:nvPr>
            <p:ph type="sldImg"/>
          </p:nvPr>
        </p:nvSpPr>
        <p:spPr/>
      </p:sp>
      <p:sp>
        <p:nvSpPr>
          <p:cNvPr id="1048966" name="Notes Placeholder 2"/>
          <p:cNvSpPr>
            <a:spLocks noGrp="1"/>
          </p:cNvSpPr>
          <p:nvPr>
            <p:ph type="body" idx="1"/>
          </p:nvPr>
        </p:nvSpPr>
        <p:spPr/>
        <p:txBody>
          <a:bodyPr/>
          <a:lstStyle/>
          <a:p>
            <a:endParaRPr lang="en-US" i="1" dirty="0"/>
          </a:p>
        </p:txBody>
      </p:sp>
      <p:sp>
        <p:nvSpPr>
          <p:cNvPr id="1048967" name="Slide Number Placeholder 3"/>
          <p:cNvSpPr>
            <a:spLocks noGrp="1"/>
          </p:cNvSpPr>
          <p:nvPr>
            <p:ph type="sldNum" sz="quarter" idx="5"/>
          </p:nvPr>
        </p:nvSpPr>
        <p:spPr/>
        <p:txBody>
          <a:bodyPr/>
          <a:lstStyle/>
          <a:p>
            <a:fld id="{2FB72F01-6714-4A31-8C22-8E0F1B091B56}" type="slidenum">
              <a:rPr lang="en-US" altLang="en-US" smtClean="0"/>
              <a:t>18</a:t>
            </a:fld>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18" name="Slide Image Placeholder 1"/>
          <p:cNvSpPr>
            <a:spLocks noGrp="1" noRot="1" noChangeAspect="1"/>
          </p:cNvSpPr>
          <p:nvPr>
            <p:ph type="sldImg"/>
          </p:nvPr>
        </p:nvSpPr>
        <p:spPr/>
      </p:sp>
      <p:sp>
        <p:nvSpPr>
          <p:cNvPr id="1049019" name="Notes Placeholder 2"/>
          <p:cNvSpPr>
            <a:spLocks noGrp="1"/>
          </p:cNvSpPr>
          <p:nvPr>
            <p:ph type="body" idx="1"/>
          </p:nvPr>
        </p:nvSpPr>
        <p:spPr/>
        <p:txBody>
          <a:bodyPr/>
          <a:lstStyle/>
          <a:p>
            <a:endParaRPr lang="en-US" i="1" dirty="0"/>
          </a:p>
        </p:txBody>
      </p:sp>
      <p:sp>
        <p:nvSpPr>
          <p:cNvPr id="1049020" name="Slide Number Placeholder 3"/>
          <p:cNvSpPr>
            <a:spLocks noGrp="1"/>
          </p:cNvSpPr>
          <p:nvPr>
            <p:ph type="sldNum" sz="quarter" idx="5"/>
          </p:nvPr>
        </p:nvSpPr>
        <p:spPr/>
        <p:txBody>
          <a:bodyPr/>
          <a:lstStyle/>
          <a:p>
            <a:fld id="{2FB72F01-6714-4A31-8C22-8E0F1B091B56}" type="slidenum">
              <a:rPr lang="en-US" altLang="en-US" smtClean="0"/>
              <a:t>19</a:t>
            </a:fld>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70" name="Slide Image Placeholder 1"/>
          <p:cNvSpPr>
            <a:spLocks noGrp="1" noRot="1" noChangeAspect="1"/>
          </p:cNvSpPr>
          <p:nvPr>
            <p:ph type="sldImg"/>
          </p:nvPr>
        </p:nvSpPr>
        <p:spPr/>
      </p:sp>
      <p:sp>
        <p:nvSpPr>
          <p:cNvPr id="1049071" name="Notes Placeholder 2"/>
          <p:cNvSpPr>
            <a:spLocks noGrp="1"/>
          </p:cNvSpPr>
          <p:nvPr>
            <p:ph type="body" idx="1"/>
          </p:nvPr>
        </p:nvSpPr>
        <p:spPr/>
        <p:txBody>
          <a:bodyPr/>
          <a:lstStyle/>
          <a:p>
            <a:endParaRPr lang="en-US" dirty="0"/>
          </a:p>
        </p:txBody>
      </p:sp>
      <p:sp>
        <p:nvSpPr>
          <p:cNvPr id="1049072" name="Slide Number Placeholder 3"/>
          <p:cNvSpPr>
            <a:spLocks noGrp="1"/>
          </p:cNvSpPr>
          <p:nvPr>
            <p:ph type="sldNum" sz="quarter" idx="5"/>
          </p:nvPr>
        </p:nvSpPr>
        <p:spPr/>
        <p:txBody>
          <a:bodyPr/>
          <a:lstStyle/>
          <a:p>
            <a:fld id="{2FB72F01-6714-4A31-8C22-8E0F1B091B56}" type="slidenum">
              <a:rPr lang="en-US" altLang="en-US" smtClean="0"/>
              <a:t>20</a:t>
            </a:fld>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Slide Image Placeholder 1"/>
          <p:cNvSpPr>
            <a:spLocks noGrp="1" noRot="1" noChangeAspect="1"/>
          </p:cNvSpPr>
          <p:nvPr>
            <p:ph type="sldImg"/>
          </p:nvPr>
        </p:nvSpPr>
        <p:spPr/>
      </p:sp>
      <p:sp>
        <p:nvSpPr>
          <p:cNvPr id="1048631" name="Notes Placeholder 2"/>
          <p:cNvSpPr>
            <a:spLocks noGrp="1"/>
          </p:cNvSpPr>
          <p:nvPr>
            <p:ph type="body" idx="1"/>
          </p:nvPr>
        </p:nvSpPr>
        <p:spPr/>
        <p:txBody>
          <a:bodyPr/>
          <a:lstStyle/>
          <a:p>
            <a:endParaRPr lang="en-US" dirty="0"/>
          </a:p>
        </p:txBody>
      </p:sp>
      <p:sp>
        <p:nvSpPr>
          <p:cNvPr id="1048632" name="Slide Number Placeholder 3"/>
          <p:cNvSpPr>
            <a:spLocks noGrp="1"/>
          </p:cNvSpPr>
          <p:nvPr>
            <p:ph type="sldNum" sz="quarter" idx="5"/>
          </p:nvPr>
        </p:nvSpPr>
        <p:spPr/>
        <p:txBody>
          <a:bodyPr/>
          <a:lstStyle/>
          <a:p>
            <a:fld id="{2FB72F01-6714-4A31-8C22-8E0F1B091B56}" type="slidenum">
              <a:rPr lang="en-US" altLang="en-US" smtClean="0"/>
              <a:t>3</a:t>
            </a:fld>
            <a:endParaRPr lang="en-US"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125" name="Slide Image Placeholder 1"/>
          <p:cNvSpPr>
            <a:spLocks noGrp="1" noRot="1" noChangeAspect="1"/>
          </p:cNvSpPr>
          <p:nvPr>
            <p:ph type="sldImg"/>
          </p:nvPr>
        </p:nvSpPr>
        <p:spPr/>
      </p:sp>
      <p:sp>
        <p:nvSpPr>
          <p:cNvPr id="1049126" name="Notes Placeholder 2"/>
          <p:cNvSpPr>
            <a:spLocks noGrp="1"/>
          </p:cNvSpPr>
          <p:nvPr>
            <p:ph type="body" idx="1"/>
          </p:nvPr>
        </p:nvSpPr>
        <p:spPr/>
        <p:txBody>
          <a:bodyPr/>
          <a:lstStyle/>
          <a:p>
            <a:endParaRPr lang="en-US" dirty="0"/>
          </a:p>
        </p:txBody>
      </p:sp>
      <p:sp>
        <p:nvSpPr>
          <p:cNvPr id="1049127" name="Slide Number Placeholder 3"/>
          <p:cNvSpPr>
            <a:spLocks noGrp="1"/>
          </p:cNvSpPr>
          <p:nvPr>
            <p:ph type="sldNum" sz="quarter" idx="5"/>
          </p:nvPr>
        </p:nvSpPr>
        <p:spPr/>
        <p:txBody>
          <a:bodyPr/>
          <a:lstStyle/>
          <a:p>
            <a:fld id="{2FB72F01-6714-4A31-8C22-8E0F1B091B56}" type="slidenum">
              <a:rPr lang="en-US" altLang="en-US" smtClean="0"/>
              <a:t>21</a:t>
            </a:fld>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149" name="Slide Image Placeholder 1"/>
          <p:cNvSpPr>
            <a:spLocks noGrp="1" noRot="1" noChangeAspect="1"/>
          </p:cNvSpPr>
          <p:nvPr>
            <p:ph type="sldImg"/>
          </p:nvPr>
        </p:nvSpPr>
        <p:spPr/>
      </p:sp>
      <p:sp>
        <p:nvSpPr>
          <p:cNvPr id="1049150" name="Notes Placeholder 2"/>
          <p:cNvSpPr>
            <a:spLocks noGrp="1"/>
          </p:cNvSpPr>
          <p:nvPr>
            <p:ph type="body" idx="1"/>
          </p:nvPr>
        </p:nvSpPr>
        <p:spPr/>
        <p:txBody>
          <a:bodyPr/>
          <a:lstStyle/>
          <a:p>
            <a:endParaRPr lang="en-US" i="1" dirty="0"/>
          </a:p>
        </p:txBody>
      </p:sp>
      <p:sp>
        <p:nvSpPr>
          <p:cNvPr id="1049151" name="Slide Number Placeholder 3"/>
          <p:cNvSpPr>
            <a:spLocks noGrp="1"/>
          </p:cNvSpPr>
          <p:nvPr>
            <p:ph type="sldNum" sz="quarter" idx="5"/>
          </p:nvPr>
        </p:nvSpPr>
        <p:spPr/>
        <p:txBody>
          <a:bodyPr/>
          <a:lstStyle/>
          <a:p>
            <a:fld id="{2FB72F01-6714-4A31-8C22-8E0F1B091B56}" type="slidenum">
              <a:rPr lang="en-US" altLang="en-US" smtClean="0"/>
              <a:t>22</a:t>
            </a:fld>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4ED28-0033-8325-87B2-4BEC74F6965D}"/>
            </a:ext>
          </a:extLst>
        </p:cNvPr>
        <p:cNvGrpSpPr/>
        <p:nvPr/>
      </p:nvGrpSpPr>
      <p:grpSpPr>
        <a:xfrm>
          <a:off x="0" y="0"/>
          <a:ext cx="0" cy="0"/>
          <a:chOff x="0" y="0"/>
          <a:chExt cx="0" cy="0"/>
        </a:xfrm>
      </p:grpSpPr>
      <p:sp>
        <p:nvSpPr>
          <p:cNvPr id="1048856" name="Slide Image Placeholder 1">
            <a:extLst>
              <a:ext uri="{FF2B5EF4-FFF2-40B4-BE49-F238E27FC236}">
                <a16:creationId xmlns:a16="http://schemas.microsoft.com/office/drawing/2014/main" id="{C8E16BA0-A76F-9CC1-CD7A-FF0FE88CDFC9}"/>
              </a:ext>
            </a:extLst>
          </p:cNvPr>
          <p:cNvSpPr>
            <a:spLocks noGrp="1" noRot="1" noChangeAspect="1"/>
          </p:cNvSpPr>
          <p:nvPr>
            <p:ph type="sldImg"/>
          </p:nvPr>
        </p:nvSpPr>
        <p:spPr/>
      </p:sp>
      <p:sp>
        <p:nvSpPr>
          <p:cNvPr id="1048857" name="Notes Placeholder 2">
            <a:extLst>
              <a:ext uri="{FF2B5EF4-FFF2-40B4-BE49-F238E27FC236}">
                <a16:creationId xmlns:a16="http://schemas.microsoft.com/office/drawing/2014/main" id="{9316ADFD-3E0D-C2F4-DD7E-817D90A17874}"/>
              </a:ext>
            </a:extLst>
          </p:cNvPr>
          <p:cNvSpPr>
            <a:spLocks noGrp="1"/>
          </p:cNvSpPr>
          <p:nvPr>
            <p:ph type="body" idx="1"/>
          </p:nvPr>
        </p:nvSpPr>
        <p:spPr/>
        <p:txBody>
          <a:bodyPr/>
          <a:lstStyle/>
          <a:p>
            <a:endParaRPr lang="en-US" dirty="0"/>
          </a:p>
        </p:txBody>
      </p:sp>
      <p:sp>
        <p:nvSpPr>
          <p:cNvPr id="1048858" name="Slide Number Placeholder 3">
            <a:extLst>
              <a:ext uri="{FF2B5EF4-FFF2-40B4-BE49-F238E27FC236}">
                <a16:creationId xmlns:a16="http://schemas.microsoft.com/office/drawing/2014/main" id="{6EA46923-FD97-ABB7-04FF-9CA81E914223}"/>
              </a:ext>
            </a:extLst>
          </p:cNvPr>
          <p:cNvSpPr>
            <a:spLocks noGrp="1"/>
          </p:cNvSpPr>
          <p:nvPr>
            <p:ph type="sldNum" sz="quarter" idx="5"/>
          </p:nvPr>
        </p:nvSpPr>
        <p:spPr/>
        <p:txBody>
          <a:bodyPr/>
          <a:lstStyle/>
          <a:p>
            <a:fld id="{2FB72F01-6714-4A31-8C22-8E0F1B091B56}" type="slidenum">
              <a:rPr lang="en-US" altLang="en-US" smtClean="0"/>
              <a:t>23</a:t>
            </a:fld>
            <a:endParaRPr lang="en-US" altLang="en-US" dirty="0"/>
          </a:p>
        </p:txBody>
      </p:sp>
    </p:spTree>
    <p:extLst>
      <p:ext uri="{BB962C8B-B14F-4D97-AF65-F5344CB8AC3E}">
        <p14:creationId xmlns:p14="http://schemas.microsoft.com/office/powerpoint/2010/main" val="3222568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B72F01-6714-4A31-8C22-8E0F1B091B56}" type="slidenum">
              <a:rPr lang="en-US" altLang="en-US" smtClean="0"/>
              <a:t>24</a:t>
            </a:fld>
            <a:endParaRPr lang="en-US" altLang="en-US" dirty="0"/>
          </a:p>
        </p:txBody>
      </p:sp>
    </p:spTree>
    <p:extLst>
      <p:ext uri="{BB962C8B-B14F-4D97-AF65-F5344CB8AC3E}">
        <p14:creationId xmlns:p14="http://schemas.microsoft.com/office/powerpoint/2010/main" val="3087398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Slide Image Placeholder 1"/>
          <p:cNvSpPr>
            <a:spLocks noGrp="1" noRot="1" noChangeAspect="1"/>
          </p:cNvSpPr>
          <p:nvPr>
            <p:ph type="sldImg"/>
          </p:nvPr>
        </p:nvSpPr>
        <p:spPr/>
      </p:sp>
      <p:sp>
        <p:nvSpPr>
          <p:cNvPr id="1048638" name="Notes Placeholder 2"/>
          <p:cNvSpPr>
            <a:spLocks noGrp="1"/>
          </p:cNvSpPr>
          <p:nvPr>
            <p:ph type="body" idx="1"/>
          </p:nvPr>
        </p:nvSpPr>
        <p:spPr/>
        <p:txBody>
          <a:bodyPr/>
          <a:lstStyle/>
          <a:p>
            <a:endParaRPr lang="en-US" dirty="0"/>
          </a:p>
        </p:txBody>
      </p:sp>
      <p:sp>
        <p:nvSpPr>
          <p:cNvPr id="1048639" name="Slide Number Placeholder 3"/>
          <p:cNvSpPr>
            <a:spLocks noGrp="1"/>
          </p:cNvSpPr>
          <p:nvPr>
            <p:ph type="sldNum" sz="quarter" idx="5"/>
          </p:nvPr>
        </p:nvSpPr>
        <p:spPr/>
        <p:txBody>
          <a:bodyPr/>
          <a:lstStyle/>
          <a:p>
            <a:fld id="{2FB72F01-6714-4A31-8C22-8E0F1B091B56}" type="slidenum">
              <a:rPr lang="en-US" altLang="en-US" smtClean="0"/>
              <a:t>4</a:t>
            </a:fld>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Slide Image Placeholder 1"/>
          <p:cNvSpPr>
            <a:spLocks noGrp="1" noRot="1" noChangeAspect="1"/>
          </p:cNvSpPr>
          <p:nvPr>
            <p:ph type="sldImg"/>
          </p:nvPr>
        </p:nvSpPr>
        <p:spPr/>
      </p:sp>
      <p:sp>
        <p:nvSpPr>
          <p:cNvPr id="1048650" name="Notes Placeholder 2"/>
          <p:cNvSpPr>
            <a:spLocks noGrp="1"/>
          </p:cNvSpPr>
          <p:nvPr>
            <p:ph type="body" idx="1"/>
          </p:nvPr>
        </p:nvSpPr>
        <p:spPr/>
        <p:txBody>
          <a:bodyPr/>
          <a:lstStyle/>
          <a:p>
            <a:endParaRPr lang="en-US" dirty="0"/>
          </a:p>
        </p:txBody>
      </p:sp>
      <p:sp>
        <p:nvSpPr>
          <p:cNvPr id="1048651" name="Slide Number Placeholder 3"/>
          <p:cNvSpPr>
            <a:spLocks noGrp="1"/>
          </p:cNvSpPr>
          <p:nvPr>
            <p:ph type="sldNum" sz="quarter" idx="5"/>
          </p:nvPr>
        </p:nvSpPr>
        <p:spPr/>
        <p:txBody>
          <a:bodyPr/>
          <a:lstStyle/>
          <a:p>
            <a:fld id="{2FB72F01-6714-4A31-8C22-8E0F1B091B56}" type="slidenum">
              <a:rPr lang="en-US" altLang="en-US" smtClean="0"/>
              <a:t>5</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Slide Image Placeholder 1"/>
          <p:cNvSpPr>
            <a:spLocks noGrp="1" noRot="1" noChangeAspect="1"/>
          </p:cNvSpPr>
          <p:nvPr>
            <p:ph type="sldImg"/>
          </p:nvPr>
        </p:nvSpPr>
        <p:spPr/>
      </p:sp>
      <p:sp>
        <p:nvSpPr>
          <p:cNvPr id="1048654" name="Notes Placeholder 2"/>
          <p:cNvSpPr>
            <a:spLocks noGrp="1"/>
          </p:cNvSpPr>
          <p:nvPr>
            <p:ph type="body" idx="1"/>
          </p:nvPr>
        </p:nvSpPr>
        <p:spPr/>
        <p:txBody>
          <a:bodyPr/>
          <a:lstStyle/>
          <a:p>
            <a:endParaRPr lang="en-US" dirty="0"/>
          </a:p>
        </p:txBody>
      </p:sp>
      <p:sp>
        <p:nvSpPr>
          <p:cNvPr id="1048655" name="Slide Number Placeholder 3"/>
          <p:cNvSpPr>
            <a:spLocks noGrp="1"/>
          </p:cNvSpPr>
          <p:nvPr>
            <p:ph type="sldNum" sz="quarter" idx="5"/>
          </p:nvPr>
        </p:nvSpPr>
        <p:spPr/>
        <p:txBody>
          <a:bodyPr/>
          <a:lstStyle/>
          <a:p>
            <a:fld id="{2FB72F01-6714-4A31-8C22-8E0F1B091B56}" type="slidenum">
              <a:rPr lang="en-US" altLang="en-US" smtClean="0"/>
              <a:t>6</a:t>
            </a:fld>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lide Image Placeholder 1"/>
          <p:cNvSpPr>
            <a:spLocks noGrp="1" noRot="1" noChangeAspect="1"/>
          </p:cNvSpPr>
          <p:nvPr>
            <p:ph type="sldImg"/>
          </p:nvPr>
        </p:nvSpPr>
        <p:spPr/>
      </p:sp>
      <p:sp>
        <p:nvSpPr>
          <p:cNvPr id="1048660" name="Notes Placeholder 2"/>
          <p:cNvSpPr>
            <a:spLocks noGrp="1"/>
          </p:cNvSpPr>
          <p:nvPr>
            <p:ph type="body" idx="1"/>
          </p:nvPr>
        </p:nvSpPr>
        <p:spPr/>
        <p:txBody>
          <a:bodyPr/>
          <a:lstStyle/>
          <a:p>
            <a:endParaRPr lang="en-US" dirty="0"/>
          </a:p>
        </p:txBody>
      </p:sp>
      <p:sp>
        <p:nvSpPr>
          <p:cNvPr id="1048661" name="Slide Number Placeholder 3"/>
          <p:cNvSpPr>
            <a:spLocks noGrp="1"/>
          </p:cNvSpPr>
          <p:nvPr>
            <p:ph type="sldNum" sz="quarter" idx="5"/>
          </p:nvPr>
        </p:nvSpPr>
        <p:spPr/>
        <p:txBody>
          <a:bodyPr/>
          <a:lstStyle/>
          <a:p>
            <a:fld id="{2FB72F01-6714-4A31-8C22-8E0F1B091B56}" type="slidenum">
              <a:rPr lang="en-US" altLang="en-US" smtClean="0"/>
              <a:t>7</a:t>
            </a:fld>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3" name="Slide Image Placeholder 1"/>
          <p:cNvSpPr>
            <a:spLocks noGrp="1" noRot="1" noChangeAspect="1"/>
          </p:cNvSpPr>
          <p:nvPr>
            <p:ph type="sldImg"/>
          </p:nvPr>
        </p:nvSpPr>
        <p:spPr/>
      </p:sp>
      <p:sp>
        <p:nvSpPr>
          <p:cNvPr id="1048674"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pPr>
            <a:endParaRPr lang="en-US" dirty="0"/>
          </a:p>
        </p:txBody>
      </p:sp>
      <p:sp>
        <p:nvSpPr>
          <p:cNvPr id="1048675" name="Slide Number Placeholder 3"/>
          <p:cNvSpPr>
            <a:spLocks noGrp="1"/>
          </p:cNvSpPr>
          <p:nvPr>
            <p:ph type="sldNum" sz="quarter" idx="5"/>
          </p:nvPr>
        </p:nvSpPr>
        <p:spPr/>
        <p:txBody>
          <a:bodyPr/>
          <a:lstStyle/>
          <a:p>
            <a:fld id="{2FB72F01-6714-4A31-8C22-8E0F1B091B56}" type="slidenum">
              <a:rPr lang="en-US" altLang="en-US" smtClean="0"/>
              <a:t>8</a:t>
            </a:fld>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7" name="Slide Image Placeholder 1"/>
          <p:cNvSpPr>
            <a:spLocks noGrp="1" noRot="1" noChangeAspect="1"/>
          </p:cNvSpPr>
          <p:nvPr>
            <p:ph type="sldImg"/>
          </p:nvPr>
        </p:nvSpPr>
        <p:spPr/>
      </p:sp>
      <p:sp>
        <p:nvSpPr>
          <p:cNvPr id="1048678" name="Notes Placeholder 2"/>
          <p:cNvSpPr>
            <a:spLocks noGrp="1"/>
          </p:cNvSpPr>
          <p:nvPr>
            <p:ph type="body" idx="1"/>
          </p:nvPr>
        </p:nvSpPr>
        <p:spPr/>
        <p:txBody>
          <a:bodyPr/>
          <a:lstStyle/>
          <a:p>
            <a:endParaRPr lang="en-US" dirty="0"/>
          </a:p>
        </p:txBody>
      </p:sp>
      <p:sp>
        <p:nvSpPr>
          <p:cNvPr id="1048679" name="Slide Number Placeholder 3"/>
          <p:cNvSpPr>
            <a:spLocks noGrp="1"/>
          </p:cNvSpPr>
          <p:nvPr>
            <p:ph type="sldNum" sz="quarter" idx="5"/>
          </p:nvPr>
        </p:nvSpPr>
        <p:spPr/>
        <p:txBody>
          <a:bodyPr/>
          <a:lstStyle/>
          <a:p>
            <a:fld id="{2FB72F01-6714-4A31-8C22-8E0F1B091B56}" type="slidenum">
              <a:rPr lang="en-US" altLang="en-US" smtClean="0"/>
              <a:t>9</a:t>
            </a:fld>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3" name="Slide Image Placeholder 1"/>
          <p:cNvSpPr>
            <a:spLocks noGrp="1" noRot="1" noChangeAspect="1"/>
          </p:cNvSpPr>
          <p:nvPr>
            <p:ph type="sldImg"/>
          </p:nvPr>
        </p:nvSpPr>
        <p:spPr/>
      </p:sp>
      <p:sp>
        <p:nvSpPr>
          <p:cNvPr id="1048684"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pPr>
            <a:endParaRPr lang="en-US" dirty="0"/>
          </a:p>
        </p:txBody>
      </p:sp>
      <p:sp>
        <p:nvSpPr>
          <p:cNvPr id="1048685" name="Slide Number Placeholder 3"/>
          <p:cNvSpPr>
            <a:spLocks noGrp="1"/>
          </p:cNvSpPr>
          <p:nvPr>
            <p:ph type="sldNum" sz="quarter" idx="5"/>
          </p:nvPr>
        </p:nvSpPr>
        <p:spPr/>
        <p:txBody>
          <a:bodyPr/>
          <a:lstStyle/>
          <a:p>
            <a:fld id="{2FB72F01-6714-4A31-8C22-8E0F1B091B56}" type="slidenum">
              <a:rPr lang="en-US" altLang="en-US" smtClean="0"/>
              <a:t>10</a:t>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049694" name="Rectangle 54"/>
          <p:cNvSpPr>
            <a:spLocks noGrp="1" noChangeArrowheads="1"/>
          </p:cNvSpPr>
          <p:nvPr>
            <p:ph type="subTitle" idx="1"/>
          </p:nvPr>
        </p:nvSpPr>
        <p:spPr>
          <a:xfrm>
            <a:off x="609600" y="4041650"/>
            <a:ext cx="5181600" cy="1120775"/>
          </a:xfrm>
        </p:spPr>
        <p:txBody>
          <a:bodyPr/>
          <a:lstStyle>
            <a:lvl1pPr marL="0" indent="0">
              <a:lnSpc>
                <a:spcPct val="100000"/>
              </a:lnSpc>
              <a:buFont typeface="Wingdings" pitchFamily="2" charset="2"/>
              <a:buNone/>
              <a:defRPr sz="2000" b="1">
                <a:solidFill>
                  <a:schemeClr val="bg2"/>
                </a:solidFill>
              </a:defRPr>
            </a:lvl1pPr>
          </a:lstStyle>
          <a:p>
            <a:r>
              <a:rPr lang="en-US"/>
              <a:t>Click to edit Master subtitle style</a:t>
            </a:r>
          </a:p>
        </p:txBody>
      </p:sp>
      <p:sp>
        <p:nvSpPr>
          <p:cNvPr id="1049695" name="Rectangle 7"/>
          <p:cNvSpPr/>
          <p:nvPr userDrawn="1"/>
        </p:nvSpPr>
        <p:spPr>
          <a:xfrm>
            <a:off x="1" y="1620838"/>
            <a:ext cx="12192000" cy="2057400"/>
          </a:xfrm>
          <a:prstGeom prst="rect">
            <a:avLst/>
          </a:prstGeom>
          <a:solidFill>
            <a:srgbClr val="CDCDCF">
              <a:alpha val="2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dirty="0"/>
          </a:p>
        </p:txBody>
      </p:sp>
      <p:cxnSp>
        <p:nvCxnSpPr>
          <p:cNvPr id="3146163" name="Straight Connector 8"/>
          <p:cNvCxnSpPr>
            <a:cxnSpLocks/>
          </p:cNvCxnSpPr>
          <p:nvPr/>
        </p:nvCxnSpPr>
        <p:spPr bwMode="auto">
          <a:xfrm>
            <a:off x="-14291" y="1620838"/>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
        <p:nvSpPr>
          <p:cNvPr id="1049696" name="Rectangle 55"/>
          <p:cNvSpPr>
            <a:spLocks noGrp="1" noChangeArrowheads="1"/>
          </p:cNvSpPr>
          <p:nvPr>
            <p:ph type="ctrTitle"/>
          </p:nvPr>
        </p:nvSpPr>
        <p:spPr bwMode="invGray">
          <a:xfrm>
            <a:off x="609600" y="1600200"/>
            <a:ext cx="11264901" cy="2057400"/>
          </a:xfrm>
          <a:prstGeom prst="rect">
            <a:avLst/>
          </a:prstGeom>
        </p:spPr>
        <p:txBody>
          <a:bodyPr/>
          <a:lstStyle>
            <a:lvl1pPr>
              <a:defRPr sz="4000">
                <a:solidFill>
                  <a:srgbClr val="455560"/>
                </a:solidFill>
              </a:defRPr>
            </a:lvl1pPr>
          </a:lstStyle>
          <a:p>
            <a:r>
              <a:rPr lang="en-US"/>
              <a:t>Click to edit Master title style</a:t>
            </a:r>
          </a:p>
        </p:txBody>
      </p:sp>
      <p:pic>
        <p:nvPicPr>
          <p:cNvPr id="2097164" name="Picture 10"/>
          <p:cNvPicPr>
            <a:picLocks noChangeAspect="1"/>
          </p:cNvPicPr>
          <p:nvPr userDrawn="1"/>
        </p:nvPicPr>
        <p:blipFill>
          <a:blip r:embed="rId2"/>
          <a:srcRect/>
          <a:stretch>
            <a:fillRect/>
          </a:stretch>
        </p:blipFill>
        <p:spPr>
          <a:xfrm>
            <a:off x="716132" y="244938"/>
            <a:ext cx="1681179" cy="896629"/>
          </a:xfrm>
          <a:prstGeom prst="rect">
            <a:avLst/>
          </a:prstGeom>
        </p:spPr>
      </p:pic>
      <p:cxnSp>
        <p:nvCxnSpPr>
          <p:cNvPr id="3146164" name="Straight Connector 11"/>
          <p:cNvCxnSpPr>
            <a:cxnSpLocks/>
          </p:cNvCxnSpPr>
          <p:nvPr/>
        </p:nvCxnSpPr>
        <p:spPr bwMode="auto">
          <a:xfrm>
            <a:off x="-14291" y="3662363"/>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9579" name="Title 1"/>
          <p:cNvSpPr>
            <a:spLocks noGrp="1"/>
          </p:cNvSpPr>
          <p:nvPr>
            <p:ph type="title"/>
          </p:nvPr>
        </p:nvSpPr>
        <p:spPr>
          <a:xfrm>
            <a:off x="609759" y="238127"/>
            <a:ext cx="11141055" cy="1103313"/>
          </a:xfrm>
          <a:prstGeom prst="rect">
            <a:avLst/>
          </a:prstGeom>
        </p:spPr>
        <p:txBody>
          <a:bodyPr/>
          <a:lstStyle/>
          <a:p>
            <a:r>
              <a:rPr lang="en-US"/>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1_Title Only+logo">
    <p:spTree>
      <p:nvGrpSpPr>
        <p:cNvPr id="1" name=""/>
        <p:cNvGrpSpPr/>
        <p:nvPr/>
      </p:nvGrpSpPr>
      <p:grpSpPr>
        <a:xfrm>
          <a:off x="0" y="0"/>
          <a:ext cx="0" cy="0"/>
          <a:chOff x="0" y="0"/>
          <a:chExt cx="0" cy="0"/>
        </a:xfrm>
      </p:grpSpPr>
      <p:sp>
        <p:nvSpPr>
          <p:cNvPr id="1048633" name="Title 1"/>
          <p:cNvSpPr>
            <a:spLocks noGrp="1"/>
          </p:cNvSpPr>
          <p:nvPr>
            <p:ph type="title"/>
          </p:nvPr>
        </p:nvSpPr>
        <p:spPr>
          <a:xfrm>
            <a:off x="609759" y="238127"/>
            <a:ext cx="11141055" cy="1103313"/>
          </a:xfrm>
          <a:prstGeom prst="rect">
            <a:avLst/>
          </a:prstGeom>
        </p:spPr>
        <p:txBody>
          <a:bodyPr/>
          <a:lstStyle/>
          <a:p>
            <a:r>
              <a:rPr lang="en-US"/>
              <a:t>Click to edit Master title style</a:t>
            </a:r>
          </a:p>
        </p:txBody>
      </p:sp>
      <p:grpSp>
        <p:nvGrpSpPr>
          <p:cNvPr id="96" name="Group 2"/>
          <p:cNvGrpSpPr/>
          <p:nvPr userDrawn="1"/>
        </p:nvGrpSpPr>
        <p:grpSpPr>
          <a:xfrm>
            <a:off x="8869472" y="6298815"/>
            <a:ext cx="2877113" cy="394353"/>
            <a:chOff x="8869472" y="6298815"/>
            <a:chExt cx="2877113" cy="394353"/>
          </a:xfrm>
        </p:grpSpPr>
        <p:pic>
          <p:nvPicPr>
            <p:cNvPr id="2097156" name="Picture 3"/>
            <p:cNvPicPr>
              <a:picLocks noChangeAspect="1"/>
            </p:cNvPicPr>
            <p:nvPr userDrawn="1"/>
          </p:nvPicPr>
          <p:blipFill>
            <a:blip r:embed="rId2"/>
            <a:srcRect/>
            <a:stretch>
              <a:fillRect/>
            </a:stretch>
          </p:blipFill>
          <p:spPr>
            <a:xfrm>
              <a:off x="11007173" y="6298815"/>
              <a:ext cx="739412" cy="394353"/>
            </a:xfrm>
            <a:prstGeom prst="rect">
              <a:avLst/>
            </a:prstGeom>
          </p:spPr>
        </p:pic>
        <p:sp>
          <p:nvSpPr>
            <p:cNvPr id="1048634" name="Rectangle 4"/>
            <p:cNvSpPr>
              <a:spLocks noChangeArrowheads="1"/>
            </p:cNvSpPr>
            <p:nvPr/>
          </p:nvSpPr>
          <p:spPr bwMode="auto">
            <a:xfrm>
              <a:off x="8869472" y="6375841"/>
              <a:ext cx="2367875" cy="307340"/>
            </a:xfrm>
            <a:prstGeom prst="rect">
              <a:avLst/>
            </a:prstGeom>
            <a:noFill/>
            <a:ln>
              <a:noFill/>
            </a:ln>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pPr>
              <a:r>
                <a:rPr lang="en-US" altLang="en-US" sz="1200" b="0" dirty="0">
                  <a:solidFill>
                    <a:srgbClr val="455560"/>
                  </a:solidFill>
                  <a:latin typeface="Calibri" panose="020F0502020204030204" pitchFamily="34" charset="0"/>
                </a:rPr>
                <a:t>Slide credit: </a:t>
              </a:r>
              <a:r>
                <a:rPr lang="en-US" altLang="en-US" sz="1200" b="0" dirty="0">
                  <a:solidFill>
                    <a:schemeClr val="bg2"/>
                  </a:solidFill>
                  <a:latin typeface="Calibri" panose="020F0502020204030204" pitchFamily="34" charset="0"/>
                  <a:hlinkClick r:id="rId3"/>
                </a:rPr>
                <a:t>clinicaloptions.com</a:t>
              </a:r>
              <a:endParaRPr lang="en-US" altLang="en-US" sz="1200" b="0" dirty="0">
                <a:solidFill>
                  <a:schemeClr val="bg2"/>
                </a:solidFill>
                <a:latin typeface="Calibri" panose="020F0502020204030204" pitchFamily="34" charset="0"/>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logo">
    <p:spTree>
      <p:nvGrpSpPr>
        <p:cNvPr id="1" name=""/>
        <p:cNvGrpSpPr/>
        <p:nvPr/>
      </p:nvGrpSpPr>
      <p:grpSpPr>
        <a:xfrm>
          <a:off x="0" y="0"/>
          <a:ext cx="0" cy="0"/>
          <a:chOff x="0" y="0"/>
          <a:chExt cx="0" cy="0"/>
        </a:xfrm>
      </p:grpSpPr>
      <p:grpSp>
        <p:nvGrpSpPr>
          <p:cNvPr id="293" name="Group 1"/>
          <p:cNvGrpSpPr/>
          <p:nvPr userDrawn="1"/>
        </p:nvGrpSpPr>
        <p:grpSpPr>
          <a:xfrm>
            <a:off x="8869472" y="6298815"/>
            <a:ext cx="2877113" cy="394353"/>
            <a:chOff x="8869472" y="6298815"/>
            <a:chExt cx="2877113" cy="394353"/>
          </a:xfrm>
        </p:grpSpPr>
        <p:pic>
          <p:nvPicPr>
            <p:cNvPr id="2097165" name="Picture 2"/>
            <p:cNvPicPr>
              <a:picLocks noChangeAspect="1"/>
            </p:cNvPicPr>
            <p:nvPr userDrawn="1"/>
          </p:nvPicPr>
          <p:blipFill>
            <a:blip r:embed="rId2"/>
            <a:srcRect/>
            <a:stretch>
              <a:fillRect/>
            </a:stretch>
          </p:blipFill>
          <p:spPr>
            <a:xfrm>
              <a:off x="11007173" y="6298815"/>
              <a:ext cx="739412" cy="394353"/>
            </a:xfrm>
            <a:prstGeom prst="rect">
              <a:avLst/>
            </a:prstGeom>
          </p:spPr>
        </p:pic>
        <p:sp>
          <p:nvSpPr>
            <p:cNvPr id="1049697" name="Rectangle 3"/>
            <p:cNvSpPr>
              <a:spLocks noChangeArrowheads="1"/>
            </p:cNvSpPr>
            <p:nvPr/>
          </p:nvSpPr>
          <p:spPr bwMode="auto">
            <a:xfrm>
              <a:off x="8869472" y="6375841"/>
              <a:ext cx="2159053" cy="276999"/>
            </a:xfrm>
            <a:prstGeom prst="rect">
              <a:avLst/>
            </a:prstGeom>
            <a:noFill/>
            <a:ln>
              <a:noFill/>
            </a:ln>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pPr>
              <a:r>
                <a:rPr lang="en-US" altLang="en-US" sz="1200" b="0" dirty="0">
                  <a:solidFill>
                    <a:srgbClr val="455560"/>
                  </a:solidFill>
                  <a:latin typeface="Calibri" panose="020F0502020204030204" pitchFamily="34" charset="0"/>
                </a:rPr>
                <a:t>Slide credit: </a:t>
              </a:r>
              <a:r>
                <a:rPr lang="en-US" altLang="en-US" sz="1200" b="0" dirty="0">
                  <a:solidFill>
                    <a:schemeClr val="bg2"/>
                  </a:solidFill>
                  <a:latin typeface="Calibri" panose="020F0502020204030204" pitchFamily="34" charset="0"/>
                  <a:hlinkClick r:id="rId3"/>
                </a:rPr>
                <a:t>clinicaloptions.com</a:t>
              </a:r>
              <a:endParaRPr lang="en-US" altLang="en-US" sz="1200" b="0" dirty="0">
                <a:solidFill>
                  <a:schemeClr val="bg2"/>
                </a:solidFill>
                <a:latin typeface="Calibri" panose="020F0502020204030204" pitchFamily="34" charset="0"/>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romo Slide">
    <p:spTree>
      <p:nvGrpSpPr>
        <p:cNvPr id="1" name=""/>
        <p:cNvGrpSpPr/>
        <p:nvPr/>
      </p:nvGrpSpPr>
      <p:grpSpPr>
        <a:xfrm>
          <a:off x="0" y="0"/>
          <a:ext cx="0" cy="0"/>
          <a:chOff x="0" y="0"/>
          <a:chExt cx="0" cy="0"/>
        </a:xfrm>
      </p:grpSpPr>
      <p:sp>
        <p:nvSpPr>
          <p:cNvPr id="1049683" name="Title 1"/>
          <p:cNvSpPr>
            <a:spLocks noGrp="1"/>
          </p:cNvSpPr>
          <p:nvPr>
            <p:ph type="title"/>
          </p:nvPr>
        </p:nvSpPr>
        <p:spPr>
          <a:xfrm>
            <a:off x="514484" y="239715"/>
            <a:ext cx="11244016" cy="1674813"/>
          </a:xfrm>
          <a:prstGeom prst="rect">
            <a:avLst/>
          </a:prstGeom>
        </p:spPr>
        <p:txBody>
          <a:bodyPr/>
          <a:lstStyle>
            <a:lvl1pPr algn="ctr">
              <a:defRPr sz="3900">
                <a:solidFill>
                  <a:schemeClr val="bg2"/>
                </a:solidFill>
              </a:defRPr>
            </a:lvl1pPr>
          </a:lstStyle>
          <a:p>
            <a:r>
              <a:rPr lang="en-US"/>
              <a:t>Click to edit Master title style</a:t>
            </a:r>
          </a:p>
        </p:txBody>
      </p:sp>
      <p:sp>
        <p:nvSpPr>
          <p:cNvPr id="1049684" name="Content Placeholder 7"/>
          <p:cNvSpPr>
            <a:spLocks noGrp="1"/>
          </p:cNvSpPr>
          <p:nvPr>
            <p:ph sz="quarter" idx="10"/>
          </p:nvPr>
        </p:nvSpPr>
        <p:spPr>
          <a:xfrm>
            <a:off x="609759" y="1895477"/>
            <a:ext cx="10872444" cy="2605717"/>
          </a:xfrm>
          <a:prstGeom prst="rect">
            <a:avLst/>
          </a:prstGeom>
        </p:spPr>
        <p:txBody>
          <a:bodyPr/>
          <a:lstStyle>
            <a:lvl1pPr marL="0" indent="0">
              <a:buFontTx/>
              <a:buNone/>
              <a:defRPr sz="2000" b="1">
                <a:solidFill>
                  <a:schemeClr val="bg2"/>
                </a:solidFill>
              </a:defRPr>
            </a:lvl1pPr>
            <a:lvl2pPr>
              <a:buFontTx/>
              <a:buNone/>
            </a:lvl2pPr>
            <a:lvl3pPr>
              <a:buFontTx/>
              <a:buNone/>
            </a:lvl3pPr>
            <a:lvl4pPr>
              <a:buFontTx/>
              <a:buNone/>
            </a:lvl4pPr>
            <a:lvl5pPr>
              <a:buFontTx/>
              <a:buNone/>
            </a:lvl5pPr>
          </a:lstStyle>
          <a:p>
            <a:pPr lvl="0"/>
            <a:r>
              <a:rPr lang="en-US"/>
              <a:t>Edit Master text styles</a:t>
            </a:r>
          </a:p>
        </p:txBody>
      </p:sp>
      <p:cxnSp>
        <p:nvCxnSpPr>
          <p:cNvPr id="3146161" name="Straight Connector 10"/>
          <p:cNvCxnSpPr>
            <a:cxnSpLocks/>
          </p:cNvCxnSpPr>
          <p:nvPr userDrawn="1"/>
        </p:nvCxnSpPr>
        <p:spPr bwMode="auto">
          <a:xfrm>
            <a:off x="-22231" y="4605619"/>
            <a:ext cx="12214231" cy="0"/>
          </a:xfrm>
          <a:prstGeom prst="line">
            <a:avLst/>
          </a:prstGeom>
          <a:ln w="28575">
            <a:solidFill>
              <a:schemeClr val="tx1">
                <a:lumMod val="75000"/>
              </a:schemeClr>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
        <p:nvSpPr>
          <p:cNvPr id="1049685" name="Content Placeholder 9"/>
          <p:cNvSpPr>
            <a:spLocks noGrp="1"/>
          </p:cNvSpPr>
          <p:nvPr>
            <p:ph sz="quarter" idx="11"/>
          </p:nvPr>
        </p:nvSpPr>
        <p:spPr>
          <a:xfrm>
            <a:off x="514351" y="4856674"/>
            <a:ext cx="11283950" cy="1155939"/>
          </a:xfrm>
          <a:prstGeom prst="rect">
            <a:avLst/>
          </a:prstGeom>
        </p:spPr>
        <p:txBody>
          <a:bodyPr/>
          <a:lstStyle>
            <a:lvl1pPr>
              <a:buFontTx/>
              <a:buNone/>
              <a:defRPr sz="2400" b="1">
                <a:solidFill>
                  <a:srgbClr val="E1471D"/>
                </a:solidFill>
              </a:defRPr>
            </a:lvl1pPr>
            <a:lvl2pPr>
              <a:buFontTx/>
              <a:buNone/>
              <a:defRPr sz="2400"/>
            </a:lvl2pPr>
            <a:lvl3pPr>
              <a:buFontTx/>
              <a:buNone/>
              <a:defRPr sz="2400"/>
            </a:lvl3pPr>
            <a:lvl4pPr>
              <a:buFontTx/>
              <a:buNone/>
              <a:defRPr sz="2400"/>
            </a:lvl4pPr>
            <a:lvl5pPr>
              <a:buFontTx/>
              <a:buNone/>
              <a:defRPr sz="2400"/>
            </a:lvl5pPr>
          </a:lstStyle>
          <a:p>
            <a:pPr lvl="0"/>
            <a:r>
              <a:rPr lang="en-US"/>
              <a:t>Edit Master text styles</a:t>
            </a:r>
          </a:p>
        </p:txBody>
      </p:sp>
      <p:sp>
        <p:nvSpPr>
          <p:cNvPr id="1049686" name="Rectangle 14"/>
          <p:cNvSpPr/>
          <p:nvPr userDrawn="1"/>
        </p:nvSpPr>
        <p:spPr>
          <a:xfrm>
            <a:off x="1" y="6590270"/>
            <a:ext cx="12192000" cy="267732"/>
          </a:xfrm>
          <a:prstGeom prst="rect">
            <a:avLst/>
          </a:prstGeom>
          <a:solidFill>
            <a:schemeClr val="tx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dirty="0"/>
          </a:p>
        </p:txBody>
      </p:sp>
      <p:cxnSp>
        <p:nvCxnSpPr>
          <p:cNvPr id="3146162" name="Straight Connector 15"/>
          <p:cNvCxnSpPr>
            <a:cxnSpLocks/>
          </p:cNvCxnSpPr>
          <p:nvPr userDrawn="1"/>
        </p:nvCxnSpPr>
        <p:spPr>
          <a:xfrm>
            <a:off x="1" y="6589713"/>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pic>
        <p:nvPicPr>
          <p:cNvPr id="2097162" name="Picture 2"/>
          <p:cNvPicPr>
            <a:picLocks noChangeAspect="1"/>
          </p:cNvPicPr>
          <p:nvPr userDrawn="1"/>
        </p:nvPicPr>
        <p:blipFill>
          <a:blip r:embed="rId2"/>
          <a:srcRect/>
          <a:stretch>
            <a:fillRect/>
          </a:stretch>
        </p:blipFill>
        <p:spPr>
          <a:xfrm>
            <a:off x="9967636" y="5397632"/>
            <a:ext cx="1790865" cy="95512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048580" name="Rectangle 54"/>
          <p:cNvSpPr>
            <a:spLocks noGrp="1" noChangeArrowheads="1"/>
          </p:cNvSpPr>
          <p:nvPr>
            <p:ph type="subTitle" idx="1"/>
          </p:nvPr>
        </p:nvSpPr>
        <p:spPr>
          <a:xfrm>
            <a:off x="609600" y="4041650"/>
            <a:ext cx="5181600" cy="1120775"/>
          </a:xfrm>
        </p:spPr>
        <p:txBody>
          <a:bodyPr/>
          <a:lstStyle>
            <a:lvl1pPr marL="0" indent="0">
              <a:lnSpc>
                <a:spcPct val="100000"/>
              </a:lnSpc>
              <a:buFont typeface="Wingdings" pitchFamily="2" charset="2"/>
              <a:buNone/>
              <a:defRPr sz="2000" b="1">
                <a:solidFill>
                  <a:schemeClr val="bg2"/>
                </a:solidFill>
              </a:defRPr>
            </a:lvl1pPr>
          </a:lstStyle>
          <a:p>
            <a:r>
              <a:rPr lang="en-US"/>
              <a:t>Click to edit Master subtitle style</a:t>
            </a:r>
          </a:p>
        </p:txBody>
      </p:sp>
      <p:sp>
        <p:nvSpPr>
          <p:cNvPr id="1048581" name="Rectangle 7"/>
          <p:cNvSpPr/>
          <p:nvPr userDrawn="1"/>
        </p:nvSpPr>
        <p:spPr>
          <a:xfrm>
            <a:off x="1" y="1620838"/>
            <a:ext cx="12192000" cy="2057400"/>
          </a:xfrm>
          <a:prstGeom prst="rect">
            <a:avLst/>
          </a:prstGeom>
          <a:solidFill>
            <a:srgbClr val="CDCDCF">
              <a:alpha val="2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dirty="0"/>
          </a:p>
        </p:txBody>
      </p:sp>
      <p:cxnSp>
        <p:nvCxnSpPr>
          <p:cNvPr id="3145729" name="Straight Connector 8"/>
          <p:cNvCxnSpPr>
            <a:cxnSpLocks/>
          </p:cNvCxnSpPr>
          <p:nvPr/>
        </p:nvCxnSpPr>
        <p:spPr bwMode="auto">
          <a:xfrm>
            <a:off x="-14291" y="1620838"/>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
        <p:nvSpPr>
          <p:cNvPr id="1048582" name="Rectangle 55"/>
          <p:cNvSpPr>
            <a:spLocks noGrp="1" noChangeArrowheads="1"/>
          </p:cNvSpPr>
          <p:nvPr>
            <p:ph type="ctrTitle"/>
          </p:nvPr>
        </p:nvSpPr>
        <p:spPr bwMode="invGray">
          <a:xfrm>
            <a:off x="609600" y="1600200"/>
            <a:ext cx="11264901" cy="2057400"/>
          </a:xfrm>
          <a:prstGeom prst="rect">
            <a:avLst/>
          </a:prstGeom>
        </p:spPr>
        <p:txBody>
          <a:bodyPr/>
          <a:lstStyle>
            <a:lvl1pPr>
              <a:defRPr sz="4000">
                <a:solidFill>
                  <a:srgbClr val="455560"/>
                </a:solidFill>
              </a:defRPr>
            </a:lvl1pPr>
          </a:lstStyle>
          <a:p>
            <a:r>
              <a:rPr lang="en-US"/>
              <a:t>Click to edit Master title style</a:t>
            </a:r>
          </a:p>
        </p:txBody>
      </p:sp>
      <p:pic>
        <p:nvPicPr>
          <p:cNvPr id="2097152" name="Picture 10"/>
          <p:cNvPicPr>
            <a:picLocks noChangeAspect="1"/>
          </p:cNvPicPr>
          <p:nvPr userDrawn="1"/>
        </p:nvPicPr>
        <p:blipFill>
          <a:blip r:embed="rId2"/>
          <a:srcRect/>
          <a:stretch>
            <a:fillRect/>
          </a:stretch>
        </p:blipFill>
        <p:spPr>
          <a:xfrm>
            <a:off x="716132" y="244938"/>
            <a:ext cx="1681179" cy="896629"/>
          </a:xfrm>
          <a:prstGeom prst="rect">
            <a:avLst/>
          </a:prstGeom>
        </p:spPr>
      </p:pic>
      <p:cxnSp>
        <p:nvCxnSpPr>
          <p:cNvPr id="3145730" name="Straight Connector 11"/>
          <p:cNvCxnSpPr>
            <a:cxnSpLocks/>
          </p:cNvCxnSpPr>
          <p:nvPr/>
        </p:nvCxnSpPr>
        <p:spPr bwMode="auto">
          <a:xfrm>
            <a:off x="-14291" y="3662363"/>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9"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048590"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logo">
    <p:spTree>
      <p:nvGrpSpPr>
        <p:cNvPr id="1" name=""/>
        <p:cNvGrpSpPr/>
        <p:nvPr/>
      </p:nvGrpSpPr>
      <p:grpSpPr>
        <a:xfrm>
          <a:off x="0" y="0"/>
          <a:ext cx="0" cy="0"/>
          <a:chOff x="0" y="0"/>
          <a:chExt cx="0" cy="0"/>
        </a:xfrm>
      </p:grpSpPr>
      <p:sp>
        <p:nvSpPr>
          <p:cNvPr id="1048640"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048641"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1" name="Group 3"/>
          <p:cNvGrpSpPr/>
          <p:nvPr userDrawn="1"/>
        </p:nvGrpSpPr>
        <p:grpSpPr>
          <a:xfrm>
            <a:off x="8869472" y="6298815"/>
            <a:ext cx="2877113" cy="394353"/>
            <a:chOff x="8869472" y="6298815"/>
            <a:chExt cx="2877113" cy="394353"/>
          </a:xfrm>
        </p:grpSpPr>
        <p:pic>
          <p:nvPicPr>
            <p:cNvPr id="2097157" name="Picture 4"/>
            <p:cNvPicPr>
              <a:picLocks noChangeAspect="1"/>
            </p:cNvPicPr>
            <p:nvPr userDrawn="1"/>
          </p:nvPicPr>
          <p:blipFill>
            <a:blip r:embed="rId2"/>
            <a:srcRect/>
            <a:stretch>
              <a:fillRect/>
            </a:stretch>
          </p:blipFill>
          <p:spPr>
            <a:xfrm>
              <a:off x="11007173" y="6298815"/>
              <a:ext cx="739412" cy="394353"/>
            </a:xfrm>
            <a:prstGeom prst="rect">
              <a:avLst/>
            </a:prstGeom>
          </p:spPr>
        </p:pic>
        <p:sp>
          <p:nvSpPr>
            <p:cNvPr id="1048642" name="Rectangle 5"/>
            <p:cNvSpPr>
              <a:spLocks noChangeArrowheads="1"/>
            </p:cNvSpPr>
            <p:nvPr/>
          </p:nvSpPr>
          <p:spPr bwMode="auto">
            <a:xfrm>
              <a:off x="8869472" y="6375841"/>
              <a:ext cx="2367875" cy="307340"/>
            </a:xfrm>
            <a:prstGeom prst="rect">
              <a:avLst/>
            </a:prstGeom>
            <a:noFill/>
            <a:ln>
              <a:noFill/>
            </a:ln>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pPr>
              <a:r>
                <a:rPr lang="en-US" altLang="en-US" sz="1200" b="0" dirty="0">
                  <a:solidFill>
                    <a:srgbClr val="455560"/>
                  </a:solidFill>
                  <a:latin typeface="Calibri" panose="020F0502020204030204" pitchFamily="34" charset="0"/>
                </a:rPr>
                <a:t>Slide credit: </a:t>
              </a:r>
              <a:r>
                <a:rPr lang="en-US" altLang="en-US" sz="1200" b="0" dirty="0">
                  <a:solidFill>
                    <a:schemeClr val="bg2"/>
                  </a:solidFill>
                  <a:latin typeface="Calibri" panose="020F0502020204030204" pitchFamily="34" charset="0"/>
                  <a:hlinkClick r:id="rId3"/>
                </a:rPr>
                <a:t>clinicaloptions.com</a:t>
              </a:r>
              <a:endParaRPr lang="en-US" altLang="en-US" sz="1200" b="0" dirty="0">
                <a:solidFill>
                  <a:schemeClr val="bg2"/>
                </a:solidFill>
                <a:latin typeface="Calibri" panose="020F0502020204030204" pitchFamily="34" charset="0"/>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ransition Slide">
    <p:spTree>
      <p:nvGrpSpPr>
        <p:cNvPr id="1" name=""/>
        <p:cNvGrpSpPr/>
        <p:nvPr/>
      </p:nvGrpSpPr>
      <p:grpSpPr>
        <a:xfrm>
          <a:off x="0" y="0"/>
          <a:ext cx="0" cy="0"/>
          <a:chOff x="0" y="0"/>
          <a:chExt cx="0" cy="0"/>
        </a:xfrm>
      </p:grpSpPr>
      <p:sp>
        <p:nvSpPr>
          <p:cNvPr id="1048616" name="Title 1"/>
          <p:cNvSpPr>
            <a:spLocks noGrp="1"/>
          </p:cNvSpPr>
          <p:nvPr>
            <p:ph type="title"/>
          </p:nvPr>
        </p:nvSpPr>
        <p:spPr>
          <a:xfrm>
            <a:off x="514352" y="330201"/>
            <a:ext cx="11244149" cy="5250792"/>
          </a:xfrm>
          <a:prstGeom prst="rect">
            <a:avLst/>
          </a:prstGeom>
        </p:spPr>
        <p:txBody>
          <a:bodyPr anchorCtr="1"/>
          <a:lstStyle>
            <a:lvl1pPr algn="ctr">
              <a:defRPr sz="4000" b="1" cap="none">
                <a:solidFill>
                  <a:schemeClr val="bg2"/>
                </a:solidFill>
              </a:defRPr>
            </a:lvl1pPr>
          </a:lstStyle>
          <a:p>
            <a:r>
              <a:rPr lang="en-US"/>
              <a:t>Click to edit Master title style</a:t>
            </a:r>
          </a:p>
        </p:txBody>
      </p:sp>
      <p:sp>
        <p:nvSpPr>
          <p:cNvPr id="1048617" name="Rectangle 3"/>
          <p:cNvSpPr/>
          <p:nvPr userDrawn="1"/>
        </p:nvSpPr>
        <p:spPr>
          <a:xfrm>
            <a:off x="1" y="6590270"/>
            <a:ext cx="12192000" cy="267732"/>
          </a:xfrm>
          <a:prstGeom prst="rect">
            <a:avLst/>
          </a:prstGeom>
          <a:solidFill>
            <a:schemeClr val="tx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dirty="0"/>
          </a:p>
        </p:txBody>
      </p:sp>
      <p:cxnSp>
        <p:nvCxnSpPr>
          <p:cNvPr id="3145731" name="Straight Connector 7"/>
          <p:cNvCxnSpPr>
            <a:cxnSpLocks/>
          </p:cNvCxnSpPr>
          <p:nvPr userDrawn="1"/>
        </p:nvCxnSpPr>
        <p:spPr>
          <a:xfrm>
            <a:off x="1" y="6589713"/>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pic>
        <p:nvPicPr>
          <p:cNvPr id="2097154" name="Picture 1"/>
          <p:cNvPicPr>
            <a:picLocks noChangeAspect="1"/>
          </p:cNvPicPr>
          <p:nvPr userDrawn="1"/>
        </p:nvPicPr>
        <p:blipFill>
          <a:blip r:embed="rId2"/>
          <a:srcRect/>
          <a:stretch>
            <a:fillRect/>
          </a:stretch>
        </p:blipFill>
        <p:spPr>
          <a:xfrm>
            <a:off x="9967636" y="5397632"/>
            <a:ext cx="1790865" cy="955128"/>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597" name="Title 1"/>
          <p:cNvSpPr>
            <a:spLocks noGrp="1"/>
          </p:cNvSpPr>
          <p:nvPr>
            <p:ph type="title"/>
          </p:nvPr>
        </p:nvSpPr>
        <p:spPr>
          <a:xfrm>
            <a:off x="609759" y="238127"/>
            <a:ext cx="10872445" cy="1103313"/>
          </a:xfrm>
          <a:prstGeom prst="rect">
            <a:avLst/>
          </a:prstGeom>
        </p:spPr>
        <p:txBody>
          <a:bodyPr/>
          <a:lstStyle/>
          <a:p>
            <a:r>
              <a:rPr lang="en-US"/>
              <a:t>Click to edit Master title style</a:t>
            </a:r>
          </a:p>
        </p:txBody>
      </p:sp>
      <p:sp>
        <p:nvSpPr>
          <p:cNvPr id="1048598"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99" name="Content Placeholder 3"/>
          <p:cNvSpPr>
            <a:spLocks noGrp="1"/>
          </p:cNvSpPr>
          <p:nvPr>
            <p:ph sz="half" idx="2"/>
          </p:nvPr>
        </p:nvSpPr>
        <p:spPr>
          <a:xfrm>
            <a:off x="6252634" y="1510730"/>
            <a:ext cx="5229570" cy="4679462"/>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logo">
    <p:spTree>
      <p:nvGrpSpPr>
        <p:cNvPr id="1" name=""/>
        <p:cNvGrpSpPr/>
        <p:nvPr/>
      </p:nvGrpSpPr>
      <p:grpSpPr>
        <a:xfrm>
          <a:off x="0" y="0"/>
          <a:ext cx="0" cy="0"/>
          <a:chOff x="0" y="0"/>
          <a:chExt cx="0" cy="0"/>
        </a:xfrm>
      </p:grpSpPr>
      <p:sp>
        <p:nvSpPr>
          <p:cNvPr id="1048622" name="Title 1"/>
          <p:cNvSpPr>
            <a:spLocks noGrp="1"/>
          </p:cNvSpPr>
          <p:nvPr>
            <p:ph type="title"/>
          </p:nvPr>
        </p:nvSpPr>
        <p:spPr>
          <a:xfrm>
            <a:off x="609759" y="238127"/>
            <a:ext cx="10872445" cy="1103313"/>
          </a:xfrm>
          <a:prstGeom prst="rect">
            <a:avLst/>
          </a:prstGeom>
        </p:spPr>
        <p:txBody>
          <a:bodyPr/>
          <a:lstStyle/>
          <a:p>
            <a:r>
              <a:rPr lang="en-US"/>
              <a:t>Click to edit Master title style</a:t>
            </a:r>
          </a:p>
        </p:txBody>
      </p:sp>
      <p:sp>
        <p:nvSpPr>
          <p:cNvPr id="1048623"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4" name="Content Placeholder 3"/>
          <p:cNvSpPr>
            <a:spLocks noGrp="1"/>
          </p:cNvSpPr>
          <p:nvPr>
            <p:ph sz="half" idx="2"/>
          </p:nvPr>
        </p:nvSpPr>
        <p:spPr>
          <a:xfrm>
            <a:off x="6252634" y="1510730"/>
            <a:ext cx="5229570" cy="4679462"/>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91" name="Group 4"/>
          <p:cNvGrpSpPr/>
          <p:nvPr userDrawn="1"/>
        </p:nvGrpSpPr>
        <p:grpSpPr>
          <a:xfrm>
            <a:off x="8869472" y="6298815"/>
            <a:ext cx="2877113" cy="394353"/>
            <a:chOff x="8869472" y="6298815"/>
            <a:chExt cx="2877113" cy="394353"/>
          </a:xfrm>
        </p:grpSpPr>
        <p:pic>
          <p:nvPicPr>
            <p:cNvPr id="2097155" name="Picture 5"/>
            <p:cNvPicPr>
              <a:picLocks noChangeAspect="1"/>
            </p:cNvPicPr>
            <p:nvPr userDrawn="1"/>
          </p:nvPicPr>
          <p:blipFill>
            <a:blip r:embed="rId2"/>
            <a:srcRect/>
            <a:stretch>
              <a:fillRect/>
            </a:stretch>
          </p:blipFill>
          <p:spPr>
            <a:xfrm>
              <a:off x="11007173" y="6298815"/>
              <a:ext cx="739412" cy="394353"/>
            </a:xfrm>
            <a:prstGeom prst="rect">
              <a:avLst/>
            </a:prstGeom>
          </p:spPr>
        </p:pic>
        <p:sp>
          <p:nvSpPr>
            <p:cNvPr id="1048625" name="Rectangle 7"/>
            <p:cNvSpPr>
              <a:spLocks noChangeArrowheads="1"/>
            </p:cNvSpPr>
            <p:nvPr/>
          </p:nvSpPr>
          <p:spPr bwMode="auto">
            <a:xfrm>
              <a:off x="8869472" y="6375841"/>
              <a:ext cx="2367875" cy="307340"/>
            </a:xfrm>
            <a:prstGeom prst="rect">
              <a:avLst/>
            </a:prstGeom>
            <a:noFill/>
            <a:ln>
              <a:noFill/>
            </a:ln>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pPr>
              <a:r>
                <a:rPr lang="en-US" altLang="en-US" sz="1200" b="0" dirty="0">
                  <a:solidFill>
                    <a:srgbClr val="455560"/>
                  </a:solidFill>
                  <a:latin typeface="Calibri" panose="020F0502020204030204" pitchFamily="34" charset="0"/>
                </a:rPr>
                <a:t>Slide credit: </a:t>
              </a:r>
              <a:r>
                <a:rPr lang="en-US" altLang="en-US" sz="1200" b="0" dirty="0">
                  <a:solidFill>
                    <a:schemeClr val="bg2"/>
                  </a:solidFill>
                  <a:latin typeface="Calibri" panose="020F0502020204030204" pitchFamily="34" charset="0"/>
                  <a:hlinkClick r:id="rId3"/>
                </a:rPr>
                <a:t>clinicaloptions.com</a:t>
              </a:r>
              <a:endParaRPr lang="en-US" altLang="en-US" sz="1200" b="0" dirty="0">
                <a:solidFill>
                  <a:schemeClr val="bg2"/>
                </a:solidFill>
                <a:latin typeface="Calibri" panose="020F0502020204030204" pitchFamily="34" charset="0"/>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Text and Chart">
    <p:spTree>
      <p:nvGrpSpPr>
        <p:cNvPr id="1" name=""/>
        <p:cNvGrpSpPr/>
        <p:nvPr/>
      </p:nvGrpSpPr>
      <p:grpSpPr>
        <a:xfrm>
          <a:off x="0" y="0"/>
          <a:ext cx="0" cy="0"/>
          <a:chOff x="0" y="0"/>
          <a:chExt cx="0" cy="0"/>
        </a:xfrm>
      </p:grpSpPr>
      <p:sp>
        <p:nvSpPr>
          <p:cNvPr id="1049702" name="Content Placeholder 3"/>
          <p:cNvSpPr>
            <a:spLocks noGrp="1"/>
          </p:cNvSpPr>
          <p:nvPr>
            <p:ph sz="half" idx="2"/>
          </p:nvPr>
        </p:nvSpPr>
        <p:spPr>
          <a:xfrm>
            <a:off x="6252634" y="1510730"/>
            <a:ext cx="5229570" cy="4665746"/>
          </a:xfrm>
          <a:prstGeom prst="rect">
            <a:avLst/>
          </a:prstGeom>
        </p:spPr>
        <p:txBody>
          <a:bodyPr/>
          <a:lstStyle>
            <a:lvl1pPr>
              <a:defRPr sz="28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Edit Master text styles</a:t>
            </a:r>
          </a:p>
        </p:txBody>
      </p:sp>
      <p:sp>
        <p:nvSpPr>
          <p:cNvPr id="1049703"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049704"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Text and Chart+logo">
    <p:spTree>
      <p:nvGrpSpPr>
        <p:cNvPr id="1" name=""/>
        <p:cNvGrpSpPr/>
        <p:nvPr/>
      </p:nvGrpSpPr>
      <p:grpSpPr>
        <a:xfrm>
          <a:off x="0" y="0"/>
          <a:ext cx="0" cy="0"/>
          <a:chOff x="0" y="0"/>
          <a:chExt cx="0" cy="0"/>
        </a:xfrm>
      </p:grpSpPr>
      <p:sp>
        <p:nvSpPr>
          <p:cNvPr id="1049698" name="Content Placeholder 3"/>
          <p:cNvSpPr>
            <a:spLocks noGrp="1"/>
          </p:cNvSpPr>
          <p:nvPr>
            <p:ph sz="half" idx="2"/>
          </p:nvPr>
        </p:nvSpPr>
        <p:spPr>
          <a:xfrm>
            <a:off x="6252634" y="1510730"/>
            <a:ext cx="5229570" cy="4665746"/>
          </a:xfrm>
          <a:prstGeom prst="rect">
            <a:avLst/>
          </a:prstGeom>
        </p:spPr>
        <p:txBody>
          <a:bodyPr/>
          <a:lstStyle>
            <a:lvl1pPr>
              <a:defRPr sz="28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Edit Master text styles</a:t>
            </a:r>
          </a:p>
        </p:txBody>
      </p:sp>
      <p:sp>
        <p:nvSpPr>
          <p:cNvPr id="1049699"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049700"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295" name="Group 4"/>
          <p:cNvGrpSpPr/>
          <p:nvPr userDrawn="1"/>
        </p:nvGrpSpPr>
        <p:grpSpPr>
          <a:xfrm>
            <a:off x="8869472" y="6298815"/>
            <a:ext cx="2877113" cy="394353"/>
            <a:chOff x="8869472" y="6298815"/>
            <a:chExt cx="2877113" cy="394353"/>
          </a:xfrm>
        </p:grpSpPr>
        <p:pic>
          <p:nvPicPr>
            <p:cNvPr id="2097166" name="Picture 5"/>
            <p:cNvPicPr>
              <a:picLocks noChangeAspect="1"/>
            </p:cNvPicPr>
            <p:nvPr userDrawn="1"/>
          </p:nvPicPr>
          <p:blipFill>
            <a:blip r:embed="rId2"/>
            <a:srcRect/>
            <a:stretch>
              <a:fillRect/>
            </a:stretch>
          </p:blipFill>
          <p:spPr>
            <a:xfrm>
              <a:off x="11007173" y="6298815"/>
              <a:ext cx="739412" cy="394353"/>
            </a:xfrm>
            <a:prstGeom prst="rect">
              <a:avLst/>
            </a:prstGeom>
          </p:spPr>
        </p:pic>
        <p:sp>
          <p:nvSpPr>
            <p:cNvPr id="1049701" name="Rectangle 6"/>
            <p:cNvSpPr>
              <a:spLocks noChangeArrowheads="1"/>
            </p:cNvSpPr>
            <p:nvPr/>
          </p:nvSpPr>
          <p:spPr bwMode="auto">
            <a:xfrm>
              <a:off x="8869472" y="6375841"/>
              <a:ext cx="2159053" cy="276999"/>
            </a:xfrm>
            <a:prstGeom prst="rect">
              <a:avLst/>
            </a:prstGeom>
            <a:noFill/>
            <a:ln>
              <a:noFill/>
            </a:ln>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pPr>
              <a:r>
                <a:rPr lang="en-US" altLang="en-US" sz="1200" b="0" dirty="0">
                  <a:solidFill>
                    <a:srgbClr val="455560"/>
                  </a:solidFill>
                  <a:latin typeface="Calibri" panose="020F0502020204030204" pitchFamily="34" charset="0"/>
                </a:rPr>
                <a:t>Slide credit: </a:t>
              </a:r>
              <a:r>
                <a:rPr lang="en-US" altLang="en-US" sz="1200" b="0" dirty="0">
                  <a:solidFill>
                    <a:schemeClr val="bg2"/>
                  </a:solidFill>
                  <a:latin typeface="Calibri" panose="020F0502020204030204" pitchFamily="34" charset="0"/>
                  <a:hlinkClick r:id="rId3"/>
                </a:rPr>
                <a:t>clinicaloptions.com</a:t>
              </a:r>
              <a:endParaRPr lang="en-US" altLang="en-US" sz="1200" b="0" dirty="0">
                <a:solidFill>
                  <a:schemeClr val="bg2"/>
                </a:solidFill>
                <a:latin typeface="Calibri" panose="020F0502020204030204" pitchFamily="34" charset="0"/>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48576" name="Title Placeholder 6"/>
          <p:cNvSpPr>
            <a:spLocks noGrp="1"/>
          </p:cNvSpPr>
          <p:nvPr>
            <p:ph type="title"/>
          </p:nvPr>
        </p:nvSpPr>
        <p:spPr bwMode="auto">
          <a:xfrm>
            <a:off x="609759" y="238125"/>
            <a:ext cx="10872444" cy="1106488"/>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48577" name="Text Placeholder 7"/>
          <p:cNvSpPr>
            <a:spLocks noGrp="1"/>
          </p:cNvSpPr>
          <p:nvPr>
            <p:ph type="body" idx="1"/>
          </p:nvPr>
        </p:nvSpPr>
        <p:spPr bwMode="auto">
          <a:xfrm>
            <a:off x="600231" y="1517650"/>
            <a:ext cx="10881972" cy="4654550"/>
          </a:xfrm>
          <a:prstGeom prst="rect">
            <a:avLst/>
          </a:prstGeom>
          <a:noFill/>
          <a:ln>
            <a:noFill/>
          </a:ln>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8578" name="Rectangle 3"/>
          <p:cNvSpPr/>
          <p:nvPr/>
        </p:nvSpPr>
        <p:spPr>
          <a:xfrm>
            <a:off x="1" y="1"/>
            <a:ext cx="12192000" cy="144463"/>
          </a:xfrm>
          <a:prstGeom prst="rect">
            <a:avLst/>
          </a:prstGeom>
          <a:gradFill>
            <a:gsLst>
              <a:gs pos="0">
                <a:schemeClr val="tx1"/>
              </a:gs>
              <a:gs pos="50000">
                <a:schemeClr val="tx1">
                  <a:lumMod val="50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dirty="0"/>
          </a:p>
        </p:txBody>
      </p:sp>
      <p:sp>
        <p:nvSpPr>
          <p:cNvPr id="1048579" name="Rectangle 5"/>
          <p:cNvSpPr/>
          <p:nvPr userDrawn="1"/>
        </p:nvSpPr>
        <p:spPr>
          <a:xfrm>
            <a:off x="1" y="1"/>
            <a:ext cx="12192000" cy="144463"/>
          </a:xfrm>
          <a:prstGeom prst="rect">
            <a:avLst/>
          </a:prstGeom>
          <a:gradFill>
            <a:gsLst>
              <a:gs pos="0">
                <a:schemeClr val="tx1"/>
              </a:gs>
              <a:gs pos="50000">
                <a:schemeClr val="tx1">
                  <a:lumMod val="75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dirty="0"/>
          </a:p>
        </p:txBody>
      </p:sp>
      <p:cxnSp>
        <p:nvCxnSpPr>
          <p:cNvPr id="3145728" name="Straight Connector 7"/>
          <p:cNvCxnSpPr>
            <a:cxnSpLocks/>
          </p:cNvCxnSpPr>
          <p:nvPr userDrawn="1"/>
        </p:nvCxnSpPr>
        <p:spPr>
          <a:xfrm>
            <a:off x="1" y="6745288"/>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spTree>
  </p:cSld>
  <p:clrMap bg1="dk2" tx1="lt1" bg2="dk1"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Lst>
  <p:txStyles>
    <p:titleStyle>
      <a:lvl1pPr algn="l" rtl="0" eaLnBrk="1" fontAlgn="base" hangingPunct="1">
        <a:spcBef>
          <a:spcPct val="0"/>
        </a:spcBef>
        <a:spcAft>
          <a:spcPct val="0"/>
        </a:spcAft>
        <a:defRPr sz="3600" b="1">
          <a:solidFill>
            <a:schemeClr val="bg2"/>
          </a:solidFill>
          <a:latin typeface="Calibri" panose="020F0502020204030204" pitchFamily="34" charset="0"/>
          <a:ea typeface="+mj-ea"/>
          <a:cs typeface="+mj-cs"/>
        </a:defRPr>
      </a:lvl1pPr>
      <a:lvl2pPr algn="l" rtl="0" eaLnBrk="1" fontAlgn="base" hangingPunct="1">
        <a:spcBef>
          <a:spcPct val="0"/>
        </a:spcBef>
        <a:spcAft>
          <a:spcPct val="0"/>
        </a:spcAft>
        <a:defRPr sz="3600" b="1">
          <a:solidFill>
            <a:schemeClr val="tx2"/>
          </a:solidFill>
          <a:latin typeface="Arial" charset="0"/>
        </a:defRPr>
      </a:lvl2pPr>
      <a:lvl3pPr algn="l" rtl="0" eaLnBrk="1" fontAlgn="base" hangingPunct="1">
        <a:spcBef>
          <a:spcPct val="0"/>
        </a:spcBef>
        <a:spcAft>
          <a:spcPct val="0"/>
        </a:spcAft>
        <a:defRPr sz="3600" b="1">
          <a:solidFill>
            <a:schemeClr val="tx2"/>
          </a:solidFill>
          <a:latin typeface="Arial" charset="0"/>
        </a:defRPr>
      </a:lvl3pPr>
      <a:lvl4pPr algn="l" rtl="0" eaLnBrk="1" fontAlgn="base" hangingPunct="1">
        <a:spcBef>
          <a:spcPct val="0"/>
        </a:spcBef>
        <a:spcAft>
          <a:spcPct val="0"/>
        </a:spcAft>
        <a:defRPr sz="3600" b="1">
          <a:solidFill>
            <a:schemeClr val="tx2"/>
          </a:solidFill>
          <a:latin typeface="Arial" charset="0"/>
        </a:defRPr>
      </a:lvl4pPr>
      <a:lvl5pPr algn="l" rtl="0" eaLnBrk="1" fontAlgn="base" hangingPunct="1">
        <a:spcBef>
          <a:spcPct val="0"/>
        </a:spcBef>
        <a:spcAft>
          <a:spcPct val="0"/>
        </a:spcAft>
        <a:defRPr sz="3600" b="1">
          <a:solidFill>
            <a:schemeClr val="tx2"/>
          </a:solidFill>
          <a:latin typeface="Arial" charset="0"/>
        </a:defRPr>
      </a:lvl5pPr>
      <a:lvl6pPr marL="457200" algn="l" rtl="0" eaLnBrk="1" fontAlgn="base" hangingPunct="1">
        <a:spcBef>
          <a:spcPct val="0"/>
        </a:spcBef>
        <a:spcAft>
          <a:spcPct val="0"/>
        </a:spcAft>
        <a:defRPr sz="3500" b="1">
          <a:solidFill>
            <a:schemeClr val="tx2"/>
          </a:solidFill>
          <a:latin typeface="Arial" charset="0"/>
        </a:defRPr>
      </a:lvl6pPr>
      <a:lvl7pPr marL="914400" algn="l" rtl="0" eaLnBrk="1" fontAlgn="base" hangingPunct="1">
        <a:spcBef>
          <a:spcPct val="0"/>
        </a:spcBef>
        <a:spcAft>
          <a:spcPct val="0"/>
        </a:spcAft>
        <a:defRPr sz="3500" b="1">
          <a:solidFill>
            <a:schemeClr val="tx2"/>
          </a:solidFill>
          <a:latin typeface="Arial" charset="0"/>
        </a:defRPr>
      </a:lvl7pPr>
      <a:lvl8pPr marL="1371600" algn="l" rtl="0" eaLnBrk="1" fontAlgn="base" hangingPunct="1">
        <a:spcBef>
          <a:spcPct val="0"/>
        </a:spcBef>
        <a:spcAft>
          <a:spcPct val="0"/>
        </a:spcAft>
        <a:defRPr sz="3500" b="1">
          <a:solidFill>
            <a:schemeClr val="tx2"/>
          </a:solidFill>
          <a:latin typeface="Arial" charset="0"/>
        </a:defRPr>
      </a:lvl8pPr>
      <a:lvl9pPr marL="1828800" algn="l" rtl="0" eaLnBrk="1" fontAlgn="base" hangingPunct="1">
        <a:spcBef>
          <a:spcPct val="0"/>
        </a:spcBef>
        <a:spcAft>
          <a:spcPct val="0"/>
        </a:spcAft>
        <a:defRPr sz="3500" b="1">
          <a:solidFill>
            <a:schemeClr val="tx2"/>
          </a:solidFill>
          <a:latin typeface="Arial" charset="0"/>
        </a:defRPr>
      </a:lvl9pPr>
    </p:titleStyle>
    <p:body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3374516" y="3273044"/>
            <a:ext cx="3366135" cy="436880"/>
          </a:xfrm>
          <a:prstGeom prst="rect">
            <a:avLst/>
          </a:prstGeom>
        </p:spPr>
        <p:txBody>
          <a:bodyPr vert="horz" wrap="square" lIns="0" tIns="12700" rIns="0" bIns="0" rtlCol="0">
            <a:spAutoFit/>
          </a:bodyPr>
          <a:lstStyle/>
          <a:p>
            <a:pPr marL="12700">
              <a:lnSpc>
                <a:spcPct val="100000"/>
              </a:lnSpc>
              <a:spcBef>
                <a:spcPts val="100"/>
              </a:spcBef>
            </a:pPr>
            <a:r>
              <a:rPr sz="2700" b="1" spc="-80" dirty="0">
                <a:solidFill>
                  <a:srgbClr val="39B5CE"/>
                </a:solidFill>
                <a:latin typeface="Calibri"/>
                <a:cs typeface="Calibri"/>
              </a:rPr>
              <a:t> </a:t>
            </a:r>
            <a:endParaRPr sz="2700" dirty="0">
              <a:latin typeface="Calibri"/>
              <a:cs typeface="Calibri"/>
            </a:endParaRPr>
          </a:p>
        </p:txBody>
      </p:sp>
      <p:sp>
        <p:nvSpPr>
          <p:cNvPr id="10" name="object 10"/>
          <p:cNvSpPr txBox="1">
            <a:spLocks noGrp="1"/>
          </p:cNvSpPr>
          <p:nvPr>
            <p:ph type="title"/>
          </p:nvPr>
        </p:nvSpPr>
        <p:spPr>
          <a:xfrm>
            <a:off x="533400" y="1950423"/>
            <a:ext cx="10584180" cy="5429692"/>
          </a:xfrm>
          <a:prstGeom prst="rect">
            <a:avLst/>
          </a:prstGeom>
        </p:spPr>
        <p:txBody>
          <a:bodyPr vert="horz" wrap="square" lIns="0" tIns="12700" rIns="0" bIns="0" rtlCol="0">
            <a:spAutoFit/>
          </a:bodyPr>
          <a:lstStyle/>
          <a:p>
            <a:pPr algn="ctr"/>
            <a:br>
              <a:rPr lang="en-US" sz="3600" spc="-25" dirty="0">
                <a:solidFill>
                  <a:srgbClr val="800049"/>
                </a:solidFill>
              </a:rPr>
            </a:br>
            <a:r>
              <a:rPr lang="en-US" altLang="en-US" sz="4400" dirty="0"/>
              <a:t>Advances in Bladder Cancer</a:t>
            </a:r>
            <a:br>
              <a:rPr lang="en-US" altLang="en-US" sz="4400" dirty="0"/>
            </a:br>
            <a:r>
              <a:rPr lang="en-US" altLang="en-US" sz="4400" dirty="0"/>
              <a:t>Non-muscle Invasive Bladder Cancer </a:t>
            </a:r>
            <a:br>
              <a:rPr lang="en-US" sz="3600" dirty="0">
                <a:solidFill>
                  <a:srgbClr val="800049"/>
                </a:solidFill>
              </a:rPr>
            </a:br>
            <a:br>
              <a:rPr lang="en-US" sz="3600" dirty="0">
                <a:solidFill>
                  <a:srgbClr val="800049"/>
                </a:solidFill>
              </a:rPr>
            </a:br>
            <a:r>
              <a:rPr lang="nl-NL" sz="2000" b="1" i="0" u="none" strike="noStrike" baseline="0" dirty="0">
                <a:solidFill>
                  <a:srgbClr val="EC3B96"/>
                </a:solidFill>
                <a:latin typeface="Verdana,Bold"/>
              </a:rPr>
              <a:t>                                                 </a:t>
            </a:r>
            <a:br>
              <a:rPr lang="nl-NL" sz="2000" b="1" i="0" u="none" strike="noStrike" baseline="0" dirty="0">
                <a:solidFill>
                  <a:srgbClr val="EC3B96"/>
                </a:solidFill>
                <a:latin typeface="Verdana,Bold"/>
              </a:rPr>
            </a:br>
            <a:br>
              <a:rPr lang="nl-NL" sz="2000" b="1" i="0" u="none" strike="noStrike" baseline="0" dirty="0">
                <a:solidFill>
                  <a:srgbClr val="EC3B96"/>
                </a:solidFill>
                <a:latin typeface="Verdana,Bold"/>
              </a:rPr>
            </a:br>
            <a:br>
              <a:rPr lang="nl-NL" sz="2000" b="1" i="0" u="none" strike="noStrike" baseline="0" dirty="0">
                <a:solidFill>
                  <a:srgbClr val="EC3B96"/>
                </a:solidFill>
                <a:latin typeface="Verdana,Bold"/>
              </a:rPr>
            </a:br>
            <a:r>
              <a:rPr lang="nl-NL" sz="2000" b="1" i="0" u="none" strike="noStrike" baseline="0" dirty="0">
                <a:solidFill>
                  <a:srgbClr val="EC3B96"/>
                </a:solidFill>
                <a:latin typeface="Verdana,Bold"/>
              </a:rPr>
              <a:t>                                                           Dr. </a:t>
            </a:r>
            <a:r>
              <a:rPr lang="nl-NL" sz="2000" b="1" i="0" u="none" strike="noStrike" baseline="0" dirty="0">
                <a:solidFill>
                  <a:srgbClr val="EC3B96"/>
                </a:solidFill>
                <a:latin typeface="Verdana-Bold"/>
              </a:rPr>
              <a:t>Ziyad Maarawi - Oncology </a:t>
            </a:r>
            <a:br>
              <a:rPr lang="nl-NL" sz="2000" b="1" dirty="0">
                <a:solidFill>
                  <a:srgbClr val="EC3B96"/>
                </a:solidFill>
                <a:latin typeface="Verdana,Bold"/>
              </a:rPr>
            </a:br>
            <a:r>
              <a:rPr lang="nl-NL" sz="2000" b="1" dirty="0">
                <a:solidFill>
                  <a:srgbClr val="EC3B96"/>
                </a:solidFill>
                <a:latin typeface="Verdana,Bold"/>
              </a:rPr>
              <a:t>                                                           Head of GU oncology department</a:t>
            </a:r>
            <a:br>
              <a:rPr lang="nl-NL" sz="2000" b="1" dirty="0">
                <a:solidFill>
                  <a:srgbClr val="EC3B96"/>
                </a:solidFill>
                <a:latin typeface="Verdana,Bold"/>
              </a:rPr>
            </a:br>
            <a:r>
              <a:rPr lang="nl-NL" sz="2000" b="1" dirty="0">
                <a:solidFill>
                  <a:srgbClr val="EC3B96"/>
                </a:solidFill>
                <a:latin typeface="Verdana,Bold"/>
              </a:rPr>
              <a:t>                                                                </a:t>
            </a:r>
            <a:r>
              <a:rPr lang="nl-NL" sz="2000" dirty="0">
                <a:solidFill>
                  <a:srgbClr val="EC3B96"/>
                </a:solidFill>
                <a:latin typeface="Verdana,Bold"/>
              </a:rPr>
              <a:t>at</a:t>
            </a:r>
            <a:r>
              <a:rPr lang="nl-NL" sz="2000" b="1" dirty="0">
                <a:solidFill>
                  <a:srgbClr val="EC3B96"/>
                </a:solidFill>
                <a:latin typeface="Verdana,Bold"/>
              </a:rPr>
              <a:t> AlBairouni University Hospital </a:t>
            </a:r>
            <a:br>
              <a:rPr lang="en-US" sz="2000" dirty="0"/>
            </a:br>
            <a:br>
              <a:rPr lang="en-US" sz="3600" dirty="0">
                <a:solidFill>
                  <a:srgbClr val="800049"/>
                </a:solidFill>
              </a:rPr>
            </a:br>
            <a:endParaRPr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0" name="Title 1"/>
          <p:cNvSpPr>
            <a:spLocks noGrp="1"/>
          </p:cNvSpPr>
          <p:nvPr>
            <p:ph type="title"/>
          </p:nvPr>
        </p:nvSpPr>
        <p:spPr>
          <a:xfrm>
            <a:off x="609759" y="238127"/>
            <a:ext cx="10872444" cy="1103313"/>
          </a:xfrm>
        </p:spPr>
        <p:txBody>
          <a:bodyPr/>
          <a:lstStyle/>
          <a:p>
            <a:r>
              <a:rPr lang="en-US" dirty="0"/>
              <a:t>High-Risk NMIBC: Current Treatment Recommendations</a:t>
            </a:r>
          </a:p>
        </p:txBody>
      </p:sp>
      <p:sp>
        <p:nvSpPr>
          <p:cNvPr id="1048681" name="Content Placeholder 2"/>
          <p:cNvSpPr>
            <a:spLocks noGrp="1"/>
          </p:cNvSpPr>
          <p:nvPr>
            <p:ph idx="1"/>
          </p:nvPr>
        </p:nvSpPr>
        <p:spPr>
          <a:xfrm>
            <a:off x="604675" y="1513047"/>
            <a:ext cx="10877529" cy="4650686"/>
          </a:xfrm>
        </p:spPr>
        <p:txBody>
          <a:bodyPr/>
          <a:lstStyle/>
          <a:p>
            <a:r>
              <a:rPr lang="en-US" dirty="0"/>
              <a:t>Both NCCN and AUA guidelines for HR-NMIBC recommend BCG or upfront cystectomy </a:t>
            </a:r>
          </a:p>
          <a:p>
            <a:pPr lvl="1"/>
            <a:r>
              <a:rPr lang="en-US" dirty="0"/>
              <a:t>BCG vs radical cystectomy</a:t>
            </a:r>
          </a:p>
          <a:p>
            <a:r>
              <a:rPr lang="en-US" dirty="0"/>
              <a:t>Radical cystectomy outcomes</a:t>
            </a:r>
          </a:p>
          <a:p>
            <a:pPr lvl="1"/>
            <a:r>
              <a:rPr lang="en-US" dirty="0"/>
              <a:t>High cure rates</a:t>
            </a:r>
          </a:p>
          <a:p>
            <a:pPr lvl="1"/>
            <a:r>
              <a:rPr lang="en-US" dirty="0"/>
              <a:t>Considerable morbidity</a:t>
            </a:r>
          </a:p>
          <a:p>
            <a:pPr lvl="1"/>
            <a:endParaRPr lang="en-US" dirty="0"/>
          </a:p>
          <a:p>
            <a:pPr lvl="1"/>
            <a:endParaRPr lang="en-US" dirty="0"/>
          </a:p>
        </p:txBody>
      </p:sp>
      <p:sp>
        <p:nvSpPr>
          <p:cNvPr id="1048682" name="TextBox 4"/>
          <p:cNvSpPr txBox="1"/>
          <p:nvPr/>
        </p:nvSpPr>
        <p:spPr bwMode="auto">
          <a:xfrm>
            <a:off x="408290" y="6194618"/>
            <a:ext cx="7797247" cy="461665"/>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NCCN. Clinical practice guidelines in oncology: bladder cancer. v1.2025. nccn.org.</a:t>
            </a:r>
            <a:b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br>
            <a:r>
              <a:rPr lang="en-US" altLang="en-US" sz="1200" b="0" spc="-11" dirty="0">
                <a:solidFill>
                  <a:srgbClr val="455560"/>
                </a:solidFill>
                <a:latin typeface="Calibri" panose="020F0502020204030204" pitchFamily="34" charset="0"/>
                <a:ea typeface="ＭＳ Ｐゴシック" pitchFamily="34" charset="-128"/>
              </a:rPr>
              <a:t>S</a:t>
            </a: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tein. JCO. 2001;19:666. Maibom. BMJ Open. 2021;11:e043266.  </a:t>
            </a:r>
            <a:endPar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 name="Group 211"/>
          <p:cNvGrpSpPr/>
          <p:nvPr/>
        </p:nvGrpSpPr>
        <p:grpSpPr>
          <a:xfrm>
            <a:off x="8712200" y="3552825"/>
            <a:ext cx="2536825" cy="1365250"/>
            <a:chOff x="8712200" y="3552825"/>
            <a:chExt cx="2536825" cy="1365250"/>
          </a:xfrm>
        </p:grpSpPr>
        <p:sp>
          <p:nvSpPr>
            <p:cNvPr id="1048686" name="Freeform 209"/>
            <p:cNvSpPr/>
            <p:nvPr/>
          </p:nvSpPr>
          <p:spPr bwMode="auto">
            <a:xfrm>
              <a:off x="10210800" y="4308475"/>
              <a:ext cx="1038225" cy="609600"/>
            </a:xfrm>
            <a:custGeom>
              <a:avLst/>
              <a:gdLst>
                <a:gd name="connsiteX0" fmla="*/ 1038225 w 1038225"/>
                <a:gd name="connsiteY0" fmla="*/ 609600 h 609600"/>
                <a:gd name="connsiteX1" fmla="*/ 901700 w 1038225"/>
                <a:gd name="connsiteY1" fmla="*/ 609600 h 609600"/>
                <a:gd name="connsiteX2" fmla="*/ 901700 w 1038225"/>
                <a:gd name="connsiteY2" fmla="*/ 371475 h 609600"/>
                <a:gd name="connsiteX3" fmla="*/ 742950 w 1038225"/>
                <a:gd name="connsiteY3" fmla="*/ 371475 h 609600"/>
                <a:gd name="connsiteX4" fmla="*/ 742950 w 1038225"/>
                <a:gd name="connsiteY4" fmla="*/ 327025 h 609600"/>
                <a:gd name="connsiteX5" fmla="*/ 584200 w 1038225"/>
                <a:gd name="connsiteY5" fmla="*/ 327025 h 609600"/>
                <a:gd name="connsiteX6" fmla="*/ 584200 w 1038225"/>
                <a:gd name="connsiteY6" fmla="*/ 282575 h 609600"/>
                <a:gd name="connsiteX7" fmla="*/ 555625 w 1038225"/>
                <a:gd name="connsiteY7" fmla="*/ 282575 h 609600"/>
                <a:gd name="connsiteX8" fmla="*/ 555625 w 1038225"/>
                <a:gd name="connsiteY8" fmla="*/ 254000 h 609600"/>
                <a:gd name="connsiteX9" fmla="*/ 527050 w 1038225"/>
                <a:gd name="connsiteY9" fmla="*/ 254000 h 609600"/>
                <a:gd name="connsiteX10" fmla="*/ 527050 w 1038225"/>
                <a:gd name="connsiteY10" fmla="*/ 234950 h 609600"/>
                <a:gd name="connsiteX11" fmla="*/ 473075 w 1038225"/>
                <a:gd name="connsiteY11" fmla="*/ 234950 h 609600"/>
                <a:gd name="connsiteX12" fmla="*/ 473075 w 1038225"/>
                <a:gd name="connsiteY12" fmla="*/ 200025 h 609600"/>
                <a:gd name="connsiteX13" fmla="*/ 438150 w 1038225"/>
                <a:gd name="connsiteY13" fmla="*/ 200025 h 609600"/>
                <a:gd name="connsiteX14" fmla="*/ 438150 w 1038225"/>
                <a:gd name="connsiteY14" fmla="*/ 171450 h 609600"/>
                <a:gd name="connsiteX15" fmla="*/ 422275 w 1038225"/>
                <a:gd name="connsiteY15" fmla="*/ 171450 h 609600"/>
                <a:gd name="connsiteX16" fmla="*/ 422275 w 1038225"/>
                <a:gd name="connsiteY16" fmla="*/ 171450 h 609600"/>
                <a:gd name="connsiteX17" fmla="*/ 422275 w 1038225"/>
                <a:gd name="connsiteY17" fmla="*/ 142875 h 609600"/>
                <a:gd name="connsiteX18" fmla="*/ 263525 w 1038225"/>
                <a:gd name="connsiteY18" fmla="*/ 142875 h 609600"/>
                <a:gd name="connsiteX19" fmla="*/ 263525 w 1038225"/>
                <a:gd name="connsiteY19" fmla="*/ 123825 h 609600"/>
                <a:gd name="connsiteX20" fmla="*/ 225425 w 1038225"/>
                <a:gd name="connsiteY20" fmla="*/ 123825 h 609600"/>
                <a:gd name="connsiteX21" fmla="*/ 225425 w 1038225"/>
                <a:gd name="connsiteY21" fmla="*/ 101600 h 609600"/>
                <a:gd name="connsiteX22" fmla="*/ 225425 w 1038225"/>
                <a:gd name="connsiteY22" fmla="*/ 101600 h 609600"/>
                <a:gd name="connsiteX23" fmla="*/ 203200 w 1038225"/>
                <a:gd name="connsiteY23" fmla="*/ 101600 h 609600"/>
                <a:gd name="connsiteX24" fmla="*/ 203200 w 1038225"/>
                <a:gd name="connsiteY24" fmla="*/ 82550 h 609600"/>
                <a:gd name="connsiteX25" fmla="*/ 187325 w 1038225"/>
                <a:gd name="connsiteY25" fmla="*/ 82550 h 609600"/>
                <a:gd name="connsiteX26" fmla="*/ 187325 w 1038225"/>
                <a:gd name="connsiteY26" fmla="*/ 76200 h 609600"/>
                <a:gd name="connsiteX27" fmla="*/ 136525 w 1038225"/>
                <a:gd name="connsiteY27" fmla="*/ 76200 h 609600"/>
                <a:gd name="connsiteX28" fmla="*/ 136525 w 1038225"/>
                <a:gd name="connsiteY28" fmla="*/ 41275 h 609600"/>
                <a:gd name="connsiteX29" fmla="*/ 85725 w 1038225"/>
                <a:gd name="connsiteY29" fmla="*/ 41275 h 609600"/>
                <a:gd name="connsiteX30" fmla="*/ 85725 w 1038225"/>
                <a:gd name="connsiteY30" fmla="*/ 28575 h 609600"/>
                <a:gd name="connsiteX31" fmla="*/ 0 w 1038225"/>
                <a:gd name="connsiteY31" fmla="*/ 28575 h 609600"/>
                <a:gd name="connsiteX32" fmla="*/ 0 w 1038225"/>
                <a:gd name="connsiteY32" fmla="*/ 28575 h 609600"/>
                <a:gd name="connsiteX33" fmla="*/ 0 w 1038225"/>
                <a:gd name="connsiteY33" fmla="*/ 28575 h 609600"/>
                <a:gd name="connsiteX34" fmla="*/ 0 w 1038225"/>
                <a:gd name="connsiteY34" fmla="*/ 0 h 609600"/>
                <a:gd name="connsiteX35" fmla="*/ 0 w 1038225"/>
                <a:gd name="connsiteY35" fmla="*/ 0 h 609600"/>
                <a:gd name="connsiteX36" fmla="*/ 0 w 1038225"/>
                <a:gd name="connsiteY36" fmla="*/ 0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038225" h="609600">
                  <a:moveTo>
                    <a:pt x="1038225" y="609600"/>
                  </a:moveTo>
                  <a:lnTo>
                    <a:pt x="901700" y="609600"/>
                  </a:lnTo>
                  <a:lnTo>
                    <a:pt x="901700" y="371475"/>
                  </a:lnTo>
                  <a:lnTo>
                    <a:pt x="742950" y="371475"/>
                  </a:lnTo>
                  <a:lnTo>
                    <a:pt x="742950" y="327025"/>
                  </a:lnTo>
                  <a:lnTo>
                    <a:pt x="584200" y="327025"/>
                  </a:lnTo>
                  <a:lnTo>
                    <a:pt x="584200" y="282575"/>
                  </a:lnTo>
                  <a:lnTo>
                    <a:pt x="555625" y="282575"/>
                  </a:lnTo>
                  <a:lnTo>
                    <a:pt x="555625" y="254000"/>
                  </a:lnTo>
                  <a:lnTo>
                    <a:pt x="527050" y="254000"/>
                  </a:lnTo>
                  <a:lnTo>
                    <a:pt x="527050" y="234950"/>
                  </a:lnTo>
                  <a:lnTo>
                    <a:pt x="473075" y="234950"/>
                  </a:lnTo>
                  <a:lnTo>
                    <a:pt x="473075" y="200025"/>
                  </a:lnTo>
                  <a:lnTo>
                    <a:pt x="438150" y="200025"/>
                  </a:lnTo>
                  <a:lnTo>
                    <a:pt x="438150" y="171450"/>
                  </a:lnTo>
                  <a:lnTo>
                    <a:pt x="422275" y="171450"/>
                  </a:lnTo>
                  <a:lnTo>
                    <a:pt x="422275" y="171450"/>
                  </a:lnTo>
                  <a:lnTo>
                    <a:pt x="422275" y="142875"/>
                  </a:lnTo>
                  <a:lnTo>
                    <a:pt x="263525" y="142875"/>
                  </a:lnTo>
                  <a:lnTo>
                    <a:pt x="263525" y="123825"/>
                  </a:lnTo>
                  <a:lnTo>
                    <a:pt x="225425" y="123825"/>
                  </a:lnTo>
                  <a:lnTo>
                    <a:pt x="225425" y="101600"/>
                  </a:lnTo>
                  <a:lnTo>
                    <a:pt x="225425" y="101600"/>
                  </a:lnTo>
                  <a:lnTo>
                    <a:pt x="203200" y="101600"/>
                  </a:lnTo>
                  <a:lnTo>
                    <a:pt x="203200" y="82550"/>
                  </a:lnTo>
                  <a:lnTo>
                    <a:pt x="187325" y="82550"/>
                  </a:lnTo>
                  <a:lnTo>
                    <a:pt x="187325" y="76200"/>
                  </a:lnTo>
                  <a:lnTo>
                    <a:pt x="136525" y="76200"/>
                  </a:lnTo>
                  <a:lnTo>
                    <a:pt x="136525" y="41275"/>
                  </a:lnTo>
                  <a:lnTo>
                    <a:pt x="85725" y="41275"/>
                  </a:lnTo>
                  <a:lnTo>
                    <a:pt x="85725" y="28575"/>
                  </a:lnTo>
                  <a:lnTo>
                    <a:pt x="0" y="28575"/>
                  </a:lnTo>
                  <a:lnTo>
                    <a:pt x="0" y="28575"/>
                  </a:lnTo>
                  <a:lnTo>
                    <a:pt x="0" y="28575"/>
                  </a:lnTo>
                  <a:lnTo>
                    <a:pt x="0" y="0"/>
                  </a:lnTo>
                  <a:lnTo>
                    <a:pt x="0" y="0"/>
                  </a:lnTo>
                  <a:lnTo>
                    <a:pt x="0" y="0"/>
                  </a:lnTo>
                </a:path>
              </a:pathLst>
            </a:custGeom>
            <a:noFill/>
            <a:ln w="28575">
              <a:solidFill>
                <a:schemeClr val="accent3"/>
              </a:solidFill>
              <a:miter lim="800000"/>
              <a:headEnd/>
              <a:tailEnd/>
            </a:ln>
          </p:spPr>
          <p:txBody>
            <a:bodyPr rtlCol="0" anchor="ctr"/>
            <a:lstStyle/>
            <a:p>
              <a:pPr algn="ctr"/>
              <a:endParaRPr lang="en-US" dirty="0"/>
            </a:p>
          </p:txBody>
        </p:sp>
        <p:sp>
          <p:nvSpPr>
            <p:cNvPr id="1048687" name="Freeform 210"/>
            <p:cNvSpPr/>
            <p:nvPr/>
          </p:nvSpPr>
          <p:spPr bwMode="auto">
            <a:xfrm>
              <a:off x="8712200" y="3552825"/>
              <a:ext cx="1492250" cy="765175"/>
            </a:xfrm>
            <a:custGeom>
              <a:avLst/>
              <a:gdLst>
                <a:gd name="connsiteX0" fmla="*/ 0 w 1492250"/>
                <a:gd name="connsiteY0" fmla="*/ 0 h 765175"/>
                <a:gd name="connsiteX1" fmla="*/ 85725 w 1492250"/>
                <a:gd name="connsiteY1" fmla="*/ 0 h 765175"/>
                <a:gd name="connsiteX2" fmla="*/ 85725 w 1492250"/>
                <a:gd name="connsiteY2" fmla="*/ 22225 h 765175"/>
                <a:gd name="connsiteX3" fmla="*/ 130175 w 1492250"/>
                <a:gd name="connsiteY3" fmla="*/ 22225 h 765175"/>
                <a:gd name="connsiteX4" fmla="*/ 130175 w 1492250"/>
                <a:gd name="connsiteY4" fmla="*/ 47625 h 765175"/>
                <a:gd name="connsiteX5" fmla="*/ 257175 w 1492250"/>
                <a:gd name="connsiteY5" fmla="*/ 47625 h 765175"/>
                <a:gd name="connsiteX6" fmla="*/ 257175 w 1492250"/>
                <a:gd name="connsiteY6" fmla="*/ 66675 h 765175"/>
                <a:gd name="connsiteX7" fmla="*/ 292100 w 1492250"/>
                <a:gd name="connsiteY7" fmla="*/ 66675 h 765175"/>
                <a:gd name="connsiteX8" fmla="*/ 292100 w 1492250"/>
                <a:gd name="connsiteY8" fmla="*/ 111125 h 765175"/>
                <a:gd name="connsiteX9" fmla="*/ 415925 w 1492250"/>
                <a:gd name="connsiteY9" fmla="*/ 111125 h 765175"/>
                <a:gd name="connsiteX10" fmla="*/ 415925 w 1492250"/>
                <a:gd name="connsiteY10" fmla="*/ 158750 h 765175"/>
                <a:gd name="connsiteX11" fmla="*/ 498475 w 1492250"/>
                <a:gd name="connsiteY11" fmla="*/ 158750 h 765175"/>
                <a:gd name="connsiteX12" fmla="*/ 498475 w 1492250"/>
                <a:gd name="connsiteY12" fmla="*/ 187325 h 765175"/>
                <a:gd name="connsiteX13" fmla="*/ 596900 w 1492250"/>
                <a:gd name="connsiteY13" fmla="*/ 187325 h 765175"/>
                <a:gd name="connsiteX14" fmla="*/ 596900 w 1492250"/>
                <a:gd name="connsiteY14" fmla="*/ 187325 h 765175"/>
                <a:gd name="connsiteX15" fmla="*/ 698500 w 1492250"/>
                <a:gd name="connsiteY15" fmla="*/ 273050 h 765175"/>
                <a:gd name="connsiteX16" fmla="*/ 777875 w 1492250"/>
                <a:gd name="connsiteY16" fmla="*/ 273050 h 765175"/>
                <a:gd name="connsiteX17" fmla="*/ 793750 w 1492250"/>
                <a:gd name="connsiteY17" fmla="*/ 298450 h 765175"/>
                <a:gd name="connsiteX18" fmla="*/ 793750 w 1492250"/>
                <a:gd name="connsiteY18" fmla="*/ 298450 h 765175"/>
                <a:gd name="connsiteX19" fmla="*/ 825500 w 1492250"/>
                <a:gd name="connsiteY19" fmla="*/ 298450 h 765175"/>
                <a:gd name="connsiteX20" fmla="*/ 854075 w 1492250"/>
                <a:gd name="connsiteY20" fmla="*/ 339725 h 765175"/>
                <a:gd name="connsiteX21" fmla="*/ 889000 w 1492250"/>
                <a:gd name="connsiteY21" fmla="*/ 342900 h 765175"/>
                <a:gd name="connsiteX22" fmla="*/ 908050 w 1492250"/>
                <a:gd name="connsiteY22" fmla="*/ 371475 h 765175"/>
                <a:gd name="connsiteX23" fmla="*/ 965200 w 1492250"/>
                <a:gd name="connsiteY23" fmla="*/ 374650 h 765175"/>
                <a:gd name="connsiteX24" fmla="*/ 965200 w 1492250"/>
                <a:gd name="connsiteY24" fmla="*/ 374650 h 765175"/>
                <a:gd name="connsiteX25" fmla="*/ 1031875 w 1492250"/>
                <a:gd name="connsiteY25" fmla="*/ 447675 h 765175"/>
                <a:gd name="connsiteX26" fmla="*/ 1069975 w 1492250"/>
                <a:gd name="connsiteY26" fmla="*/ 454025 h 765175"/>
                <a:gd name="connsiteX27" fmla="*/ 1069975 w 1492250"/>
                <a:gd name="connsiteY27" fmla="*/ 482600 h 765175"/>
                <a:gd name="connsiteX28" fmla="*/ 1101725 w 1492250"/>
                <a:gd name="connsiteY28" fmla="*/ 482600 h 765175"/>
                <a:gd name="connsiteX29" fmla="*/ 1101725 w 1492250"/>
                <a:gd name="connsiteY29" fmla="*/ 517525 h 765175"/>
                <a:gd name="connsiteX30" fmla="*/ 1101725 w 1492250"/>
                <a:gd name="connsiteY30" fmla="*/ 517525 h 765175"/>
                <a:gd name="connsiteX31" fmla="*/ 1101725 w 1492250"/>
                <a:gd name="connsiteY31" fmla="*/ 517525 h 765175"/>
                <a:gd name="connsiteX32" fmla="*/ 1101725 w 1492250"/>
                <a:gd name="connsiteY32" fmla="*/ 517525 h 765175"/>
                <a:gd name="connsiteX33" fmla="*/ 1130300 w 1492250"/>
                <a:gd name="connsiteY33" fmla="*/ 517525 h 765175"/>
                <a:gd name="connsiteX34" fmla="*/ 1130300 w 1492250"/>
                <a:gd name="connsiteY34" fmla="*/ 552450 h 765175"/>
                <a:gd name="connsiteX35" fmla="*/ 1216025 w 1492250"/>
                <a:gd name="connsiteY35" fmla="*/ 552450 h 765175"/>
                <a:gd name="connsiteX36" fmla="*/ 1216025 w 1492250"/>
                <a:gd name="connsiteY36" fmla="*/ 593725 h 765175"/>
                <a:gd name="connsiteX37" fmla="*/ 1257300 w 1492250"/>
                <a:gd name="connsiteY37" fmla="*/ 593725 h 765175"/>
                <a:gd name="connsiteX38" fmla="*/ 1257300 w 1492250"/>
                <a:gd name="connsiteY38" fmla="*/ 622300 h 765175"/>
                <a:gd name="connsiteX39" fmla="*/ 1279525 w 1492250"/>
                <a:gd name="connsiteY39" fmla="*/ 622300 h 765175"/>
                <a:gd name="connsiteX40" fmla="*/ 1279525 w 1492250"/>
                <a:gd name="connsiteY40" fmla="*/ 622300 h 765175"/>
                <a:gd name="connsiteX41" fmla="*/ 1279525 w 1492250"/>
                <a:gd name="connsiteY41" fmla="*/ 622300 h 765175"/>
                <a:gd name="connsiteX42" fmla="*/ 1279525 w 1492250"/>
                <a:gd name="connsiteY42" fmla="*/ 647700 h 765175"/>
                <a:gd name="connsiteX43" fmla="*/ 1327150 w 1492250"/>
                <a:gd name="connsiteY43" fmla="*/ 647700 h 765175"/>
                <a:gd name="connsiteX44" fmla="*/ 1327150 w 1492250"/>
                <a:gd name="connsiteY44" fmla="*/ 647700 h 765175"/>
                <a:gd name="connsiteX45" fmla="*/ 1352550 w 1492250"/>
                <a:gd name="connsiteY45" fmla="*/ 673100 h 765175"/>
                <a:gd name="connsiteX46" fmla="*/ 1362075 w 1492250"/>
                <a:gd name="connsiteY46" fmla="*/ 682625 h 765175"/>
                <a:gd name="connsiteX47" fmla="*/ 1419225 w 1492250"/>
                <a:gd name="connsiteY47" fmla="*/ 682625 h 765175"/>
                <a:gd name="connsiteX48" fmla="*/ 1419225 w 1492250"/>
                <a:gd name="connsiteY48" fmla="*/ 708025 h 765175"/>
                <a:gd name="connsiteX49" fmla="*/ 1450975 w 1492250"/>
                <a:gd name="connsiteY49" fmla="*/ 708025 h 765175"/>
                <a:gd name="connsiteX50" fmla="*/ 1450975 w 1492250"/>
                <a:gd name="connsiteY50" fmla="*/ 708025 h 765175"/>
                <a:gd name="connsiteX51" fmla="*/ 1450975 w 1492250"/>
                <a:gd name="connsiteY51" fmla="*/ 733425 h 765175"/>
                <a:gd name="connsiteX52" fmla="*/ 1482725 w 1492250"/>
                <a:gd name="connsiteY52" fmla="*/ 733425 h 765175"/>
                <a:gd name="connsiteX53" fmla="*/ 1482725 w 1492250"/>
                <a:gd name="connsiteY53" fmla="*/ 765175 h 765175"/>
                <a:gd name="connsiteX54" fmla="*/ 1492250 w 1492250"/>
                <a:gd name="connsiteY54" fmla="*/ 765175 h 765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492250" h="765175">
                  <a:moveTo>
                    <a:pt x="0" y="0"/>
                  </a:moveTo>
                  <a:lnTo>
                    <a:pt x="85725" y="0"/>
                  </a:lnTo>
                  <a:lnTo>
                    <a:pt x="85725" y="22225"/>
                  </a:lnTo>
                  <a:lnTo>
                    <a:pt x="130175" y="22225"/>
                  </a:lnTo>
                  <a:lnTo>
                    <a:pt x="130175" y="47625"/>
                  </a:lnTo>
                  <a:lnTo>
                    <a:pt x="257175" y="47625"/>
                  </a:lnTo>
                  <a:lnTo>
                    <a:pt x="257175" y="66675"/>
                  </a:lnTo>
                  <a:lnTo>
                    <a:pt x="292100" y="66675"/>
                  </a:lnTo>
                  <a:lnTo>
                    <a:pt x="292100" y="111125"/>
                  </a:lnTo>
                  <a:lnTo>
                    <a:pt x="415925" y="111125"/>
                  </a:lnTo>
                  <a:lnTo>
                    <a:pt x="415925" y="158750"/>
                  </a:lnTo>
                  <a:lnTo>
                    <a:pt x="498475" y="158750"/>
                  </a:lnTo>
                  <a:lnTo>
                    <a:pt x="498475" y="187325"/>
                  </a:lnTo>
                  <a:lnTo>
                    <a:pt x="596900" y="187325"/>
                  </a:lnTo>
                  <a:lnTo>
                    <a:pt x="596900" y="187325"/>
                  </a:lnTo>
                  <a:lnTo>
                    <a:pt x="698500" y="273050"/>
                  </a:lnTo>
                  <a:lnTo>
                    <a:pt x="777875" y="273050"/>
                  </a:lnTo>
                  <a:lnTo>
                    <a:pt x="793750" y="298450"/>
                  </a:lnTo>
                  <a:lnTo>
                    <a:pt x="793750" y="298450"/>
                  </a:lnTo>
                  <a:lnTo>
                    <a:pt x="825500" y="298450"/>
                  </a:lnTo>
                  <a:lnTo>
                    <a:pt x="854075" y="339725"/>
                  </a:lnTo>
                  <a:lnTo>
                    <a:pt x="889000" y="342900"/>
                  </a:lnTo>
                  <a:lnTo>
                    <a:pt x="908050" y="371475"/>
                  </a:lnTo>
                  <a:lnTo>
                    <a:pt x="965200" y="374650"/>
                  </a:lnTo>
                  <a:lnTo>
                    <a:pt x="965200" y="374650"/>
                  </a:lnTo>
                  <a:lnTo>
                    <a:pt x="1031875" y="447675"/>
                  </a:lnTo>
                  <a:lnTo>
                    <a:pt x="1069975" y="454025"/>
                  </a:lnTo>
                  <a:lnTo>
                    <a:pt x="1069975" y="482600"/>
                  </a:lnTo>
                  <a:lnTo>
                    <a:pt x="1101725" y="482600"/>
                  </a:lnTo>
                  <a:lnTo>
                    <a:pt x="1101725" y="517525"/>
                  </a:lnTo>
                  <a:lnTo>
                    <a:pt x="1101725" y="517525"/>
                  </a:lnTo>
                  <a:lnTo>
                    <a:pt x="1101725" y="517525"/>
                  </a:lnTo>
                  <a:lnTo>
                    <a:pt x="1101725" y="517525"/>
                  </a:lnTo>
                  <a:lnTo>
                    <a:pt x="1130300" y="517525"/>
                  </a:lnTo>
                  <a:lnTo>
                    <a:pt x="1130300" y="552450"/>
                  </a:lnTo>
                  <a:lnTo>
                    <a:pt x="1216025" y="552450"/>
                  </a:lnTo>
                  <a:lnTo>
                    <a:pt x="1216025" y="593725"/>
                  </a:lnTo>
                  <a:lnTo>
                    <a:pt x="1257300" y="593725"/>
                  </a:lnTo>
                  <a:lnTo>
                    <a:pt x="1257300" y="622300"/>
                  </a:lnTo>
                  <a:lnTo>
                    <a:pt x="1279525" y="622300"/>
                  </a:lnTo>
                  <a:lnTo>
                    <a:pt x="1279525" y="622300"/>
                  </a:lnTo>
                  <a:lnTo>
                    <a:pt x="1279525" y="622300"/>
                  </a:lnTo>
                  <a:lnTo>
                    <a:pt x="1279525" y="647700"/>
                  </a:lnTo>
                  <a:lnTo>
                    <a:pt x="1327150" y="647700"/>
                  </a:lnTo>
                  <a:lnTo>
                    <a:pt x="1327150" y="647700"/>
                  </a:lnTo>
                  <a:lnTo>
                    <a:pt x="1352550" y="673100"/>
                  </a:lnTo>
                  <a:lnTo>
                    <a:pt x="1362075" y="682625"/>
                  </a:lnTo>
                  <a:lnTo>
                    <a:pt x="1419225" y="682625"/>
                  </a:lnTo>
                  <a:lnTo>
                    <a:pt x="1419225" y="708025"/>
                  </a:lnTo>
                  <a:lnTo>
                    <a:pt x="1450975" y="708025"/>
                  </a:lnTo>
                  <a:lnTo>
                    <a:pt x="1450975" y="708025"/>
                  </a:lnTo>
                  <a:lnTo>
                    <a:pt x="1450975" y="733425"/>
                  </a:lnTo>
                  <a:lnTo>
                    <a:pt x="1482725" y="733425"/>
                  </a:lnTo>
                  <a:lnTo>
                    <a:pt x="1482725" y="765175"/>
                  </a:lnTo>
                  <a:lnTo>
                    <a:pt x="1492250" y="765175"/>
                  </a:lnTo>
                </a:path>
              </a:pathLst>
            </a:custGeom>
            <a:noFill/>
            <a:ln w="28575">
              <a:solidFill>
                <a:schemeClr val="accent3"/>
              </a:solidFill>
              <a:miter lim="800000"/>
              <a:headEnd/>
              <a:tailEnd/>
            </a:ln>
          </p:spPr>
          <p:txBody>
            <a:bodyPr rtlCol="0" anchor="ctr"/>
            <a:lstStyle/>
            <a:p>
              <a:pPr algn="ctr"/>
              <a:endParaRPr lang="en-US" dirty="0"/>
            </a:p>
          </p:txBody>
        </p:sp>
      </p:grpSp>
      <p:grpSp>
        <p:nvGrpSpPr>
          <p:cNvPr id="122" name="Group 208"/>
          <p:cNvGrpSpPr/>
          <p:nvPr/>
        </p:nvGrpSpPr>
        <p:grpSpPr>
          <a:xfrm>
            <a:off x="8686800" y="3546475"/>
            <a:ext cx="2581275" cy="958850"/>
            <a:chOff x="8686800" y="3546475"/>
            <a:chExt cx="2581275" cy="958850"/>
          </a:xfrm>
        </p:grpSpPr>
        <p:sp>
          <p:nvSpPr>
            <p:cNvPr id="1048688" name="Freeform 205"/>
            <p:cNvSpPr/>
            <p:nvPr/>
          </p:nvSpPr>
          <p:spPr bwMode="auto">
            <a:xfrm>
              <a:off x="8686800" y="3546475"/>
              <a:ext cx="730250" cy="215900"/>
            </a:xfrm>
            <a:custGeom>
              <a:avLst/>
              <a:gdLst>
                <a:gd name="connsiteX0" fmla="*/ 0 w 730250"/>
                <a:gd name="connsiteY0" fmla="*/ 0 h 215900"/>
                <a:gd name="connsiteX1" fmla="*/ 117475 w 730250"/>
                <a:gd name="connsiteY1" fmla="*/ 0 h 215900"/>
                <a:gd name="connsiteX2" fmla="*/ 117475 w 730250"/>
                <a:gd name="connsiteY2" fmla="*/ 0 h 215900"/>
                <a:gd name="connsiteX3" fmla="*/ 117475 w 730250"/>
                <a:gd name="connsiteY3" fmla="*/ 28575 h 215900"/>
                <a:gd name="connsiteX4" fmla="*/ 257175 w 730250"/>
                <a:gd name="connsiteY4" fmla="*/ 28575 h 215900"/>
                <a:gd name="connsiteX5" fmla="*/ 257175 w 730250"/>
                <a:gd name="connsiteY5" fmla="*/ 28575 h 215900"/>
                <a:gd name="connsiteX6" fmla="*/ 282575 w 730250"/>
                <a:gd name="connsiteY6" fmla="*/ 53975 h 215900"/>
                <a:gd name="connsiteX7" fmla="*/ 282575 w 730250"/>
                <a:gd name="connsiteY7" fmla="*/ 66675 h 215900"/>
                <a:gd name="connsiteX8" fmla="*/ 365125 w 730250"/>
                <a:gd name="connsiteY8" fmla="*/ 66675 h 215900"/>
                <a:gd name="connsiteX9" fmla="*/ 365125 w 730250"/>
                <a:gd name="connsiteY9" fmla="*/ 101600 h 215900"/>
                <a:gd name="connsiteX10" fmla="*/ 415925 w 730250"/>
                <a:gd name="connsiteY10" fmla="*/ 101600 h 215900"/>
                <a:gd name="connsiteX11" fmla="*/ 415925 w 730250"/>
                <a:gd name="connsiteY11" fmla="*/ 114300 h 215900"/>
                <a:gd name="connsiteX12" fmla="*/ 501650 w 730250"/>
                <a:gd name="connsiteY12" fmla="*/ 114300 h 215900"/>
                <a:gd name="connsiteX13" fmla="*/ 501650 w 730250"/>
                <a:gd name="connsiteY13" fmla="*/ 155575 h 215900"/>
                <a:gd name="connsiteX14" fmla="*/ 631825 w 730250"/>
                <a:gd name="connsiteY14" fmla="*/ 155575 h 215900"/>
                <a:gd name="connsiteX15" fmla="*/ 631825 w 730250"/>
                <a:gd name="connsiteY15" fmla="*/ 165100 h 215900"/>
                <a:gd name="connsiteX16" fmla="*/ 673100 w 730250"/>
                <a:gd name="connsiteY16" fmla="*/ 165100 h 215900"/>
                <a:gd name="connsiteX17" fmla="*/ 673100 w 730250"/>
                <a:gd name="connsiteY17" fmla="*/ 215900 h 215900"/>
                <a:gd name="connsiteX18" fmla="*/ 730250 w 730250"/>
                <a:gd name="connsiteY18" fmla="*/ 215900 h 21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0250" h="215900">
                  <a:moveTo>
                    <a:pt x="0" y="0"/>
                  </a:moveTo>
                  <a:lnTo>
                    <a:pt x="117475" y="0"/>
                  </a:lnTo>
                  <a:lnTo>
                    <a:pt x="117475" y="0"/>
                  </a:lnTo>
                  <a:lnTo>
                    <a:pt x="117475" y="28575"/>
                  </a:lnTo>
                  <a:lnTo>
                    <a:pt x="257175" y="28575"/>
                  </a:lnTo>
                  <a:lnTo>
                    <a:pt x="257175" y="28575"/>
                  </a:lnTo>
                  <a:lnTo>
                    <a:pt x="282575" y="53975"/>
                  </a:lnTo>
                  <a:lnTo>
                    <a:pt x="282575" y="66675"/>
                  </a:lnTo>
                  <a:lnTo>
                    <a:pt x="365125" y="66675"/>
                  </a:lnTo>
                  <a:lnTo>
                    <a:pt x="365125" y="101600"/>
                  </a:lnTo>
                  <a:lnTo>
                    <a:pt x="415925" y="101600"/>
                  </a:lnTo>
                  <a:lnTo>
                    <a:pt x="415925" y="114300"/>
                  </a:lnTo>
                  <a:lnTo>
                    <a:pt x="501650" y="114300"/>
                  </a:lnTo>
                  <a:lnTo>
                    <a:pt x="501650" y="155575"/>
                  </a:lnTo>
                  <a:lnTo>
                    <a:pt x="631825" y="155575"/>
                  </a:lnTo>
                  <a:lnTo>
                    <a:pt x="631825" y="165100"/>
                  </a:lnTo>
                  <a:lnTo>
                    <a:pt x="673100" y="165100"/>
                  </a:lnTo>
                  <a:lnTo>
                    <a:pt x="673100" y="215900"/>
                  </a:lnTo>
                  <a:lnTo>
                    <a:pt x="730250" y="215900"/>
                  </a:lnTo>
                </a:path>
              </a:pathLst>
            </a:custGeom>
            <a:noFill/>
            <a:ln w="28575">
              <a:solidFill>
                <a:schemeClr val="accent1"/>
              </a:solidFill>
              <a:miter lim="800000"/>
              <a:headEnd/>
              <a:tailEnd/>
            </a:ln>
          </p:spPr>
          <p:txBody>
            <a:bodyPr rtlCol="0" anchor="ctr"/>
            <a:lstStyle/>
            <a:p>
              <a:pPr algn="ctr"/>
              <a:endParaRPr lang="en-US" dirty="0"/>
            </a:p>
          </p:txBody>
        </p:sp>
        <p:sp>
          <p:nvSpPr>
            <p:cNvPr id="1048689" name="Freeform 207"/>
            <p:cNvSpPr/>
            <p:nvPr/>
          </p:nvSpPr>
          <p:spPr bwMode="auto">
            <a:xfrm>
              <a:off x="9407525" y="3775075"/>
              <a:ext cx="1860550" cy="730250"/>
            </a:xfrm>
            <a:custGeom>
              <a:avLst/>
              <a:gdLst>
                <a:gd name="connsiteX0" fmla="*/ 0 w 1860550"/>
                <a:gd name="connsiteY0" fmla="*/ 0 h 730250"/>
                <a:gd name="connsiteX1" fmla="*/ 57150 w 1860550"/>
                <a:gd name="connsiteY1" fmla="*/ 0 h 730250"/>
                <a:gd name="connsiteX2" fmla="*/ 57150 w 1860550"/>
                <a:gd name="connsiteY2" fmla="*/ 15875 h 730250"/>
                <a:gd name="connsiteX3" fmla="*/ 95250 w 1860550"/>
                <a:gd name="connsiteY3" fmla="*/ 15875 h 730250"/>
                <a:gd name="connsiteX4" fmla="*/ 95250 w 1860550"/>
                <a:gd name="connsiteY4" fmla="*/ 22225 h 730250"/>
                <a:gd name="connsiteX5" fmla="*/ 127000 w 1860550"/>
                <a:gd name="connsiteY5" fmla="*/ 22225 h 730250"/>
                <a:gd name="connsiteX6" fmla="*/ 127000 w 1860550"/>
                <a:gd name="connsiteY6" fmla="*/ 44450 h 730250"/>
                <a:gd name="connsiteX7" fmla="*/ 200025 w 1860550"/>
                <a:gd name="connsiteY7" fmla="*/ 44450 h 730250"/>
                <a:gd name="connsiteX8" fmla="*/ 200025 w 1860550"/>
                <a:gd name="connsiteY8" fmla="*/ 73025 h 730250"/>
                <a:gd name="connsiteX9" fmla="*/ 247650 w 1860550"/>
                <a:gd name="connsiteY9" fmla="*/ 73025 h 730250"/>
                <a:gd name="connsiteX10" fmla="*/ 247650 w 1860550"/>
                <a:gd name="connsiteY10" fmla="*/ 98425 h 730250"/>
                <a:gd name="connsiteX11" fmla="*/ 288925 w 1860550"/>
                <a:gd name="connsiteY11" fmla="*/ 98425 h 730250"/>
                <a:gd name="connsiteX12" fmla="*/ 288925 w 1860550"/>
                <a:gd name="connsiteY12" fmla="*/ 120650 h 730250"/>
                <a:gd name="connsiteX13" fmla="*/ 317500 w 1860550"/>
                <a:gd name="connsiteY13" fmla="*/ 120650 h 730250"/>
                <a:gd name="connsiteX14" fmla="*/ 317500 w 1860550"/>
                <a:gd name="connsiteY14" fmla="*/ 133350 h 730250"/>
                <a:gd name="connsiteX15" fmla="*/ 368300 w 1860550"/>
                <a:gd name="connsiteY15" fmla="*/ 133350 h 730250"/>
                <a:gd name="connsiteX16" fmla="*/ 368300 w 1860550"/>
                <a:gd name="connsiteY16" fmla="*/ 146050 h 730250"/>
                <a:gd name="connsiteX17" fmla="*/ 368300 w 1860550"/>
                <a:gd name="connsiteY17" fmla="*/ 146050 h 730250"/>
                <a:gd name="connsiteX18" fmla="*/ 393700 w 1860550"/>
                <a:gd name="connsiteY18" fmla="*/ 146050 h 730250"/>
                <a:gd name="connsiteX19" fmla="*/ 393700 w 1860550"/>
                <a:gd name="connsiteY19" fmla="*/ 174625 h 730250"/>
                <a:gd name="connsiteX20" fmla="*/ 412750 w 1860550"/>
                <a:gd name="connsiteY20" fmla="*/ 174625 h 730250"/>
                <a:gd name="connsiteX21" fmla="*/ 412750 w 1860550"/>
                <a:gd name="connsiteY21" fmla="*/ 203200 h 730250"/>
                <a:gd name="connsiteX22" fmla="*/ 460375 w 1860550"/>
                <a:gd name="connsiteY22" fmla="*/ 203200 h 730250"/>
                <a:gd name="connsiteX23" fmla="*/ 460375 w 1860550"/>
                <a:gd name="connsiteY23" fmla="*/ 203200 h 730250"/>
                <a:gd name="connsiteX24" fmla="*/ 460375 w 1860550"/>
                <a:gd name="connsiteY24" fmla="*/ 219075 h 730250"/>
                <a:gd name="connsiteX25" fmla="*/ 511175 w 1860550"/>
                <a:gd name="connsiteY25" fmla="*/ 219075 h 730250"/>
                <a:gd name="connsiteX26" fmla="*/ 511175 w 1860550"/>
                <a:gd name="connsiteY26" fmla="*/ 250825 h 730250"/>
                <a:gd name="connsiteX27" fmla="*/ 527050 w 1860550"/>
                <a:gd name="connsiteY27" fmla="*/ 250825 h 730250"/>
                <a:gd name="connsiteX28" fmla="*/ 527050 w 1860550"/>
                <a:gd name="connsiteY28" fmla="*/ 273050 h 730250"/>
                <a:gd name="connsiteX29" fmla="*/ 561975 w 1860550"/>
                <a:gd name="connsiteY29" fmla="*/ 273050 h 730250"/>
                <a:gd name="connsiteX30" fmla="*/ 561975 w 1860550"/>
                <a:gd name="connsiteY30" fmla="*/ 304800 h 730250"/>
                <a:gd name="connsiteX31" fmla="*/ 593725 w 1860550"/>
                <a:gd name="connsiteY31" fmla="*/ 304800 h 730250"/>
                <a:gd name="connsiteX32" fmla="*/ 593725 w 1860550"/>
                <a:gd name="connsiteY32" fmla="*/ 342900 h 730250"/>
                <a:gd name="connsiteX33" fmla="*/ 676275 w 1860550"/>
                <a:gd name="connsiteY33" fmla="*/ 342900 h 730250"/>
                <a:gd name="connsiteX34" fmla="*/ 676275 w 1860550"/>
                <a:gd name="connsiteY34" fmla="*/ 374650 h 730250"/>
                <a:gd name="connsiteX35" fmla="*/ 714375 w 1860550"/>
                <a:gd name="connsiteY35" fmla="*/ 374650 h 730250"/>
                <a:gd name="connsiteX36" fmla="*/ 714375 w 1860550"/>
                <a:gd name="connsiteY36" fmla="*/ 403225 h 730250"/>
                <a:gd name="connsiteX37" fmla="*/ 790575 w 1860550"/>
                <a:gd name="connsiteY37" fmla="*/ 403225 h 730250"/>
                <a:gd name="connsiteX38" fmla="*/ 790575 w 1860550"/>
                <a:gd name="connsiteY38" fmla="*/ 431800 h 730250"/>
                <a:gd name="connsiteX39" fmla="*/ 806450 w 1860550"/>
                <a:gd name="connsiteY39" fmla="*/ 431800 h 730250"/>
                <a:gd name="connsiteX40" fmla="*/ 806450 w 1860550"/>
                <a:gd name="connsiteY40" fmla="*/ 447675 h 730250"/>
                <a:gd name="connsiteX41" fmla="*/ 854075 w 1860550"/>
                <a:gd name="connsiteY41" fmla="*/ 447675 h 730250"/>
                <a:gd name="connsiteX42" fmla="*/ 854075 w 1860550"/>
                <a:gd name="connsiteY42" fmla="*/ 463550 h 730250"/>
                <a:gd name="connsiteX43" fmla="*/ 911225 w 1860550"/>
                <a:gd name="connsiteY43" fmla="*/ 463550 h 730250"/>
                <a:gd name="connsiteX44" fmla="*/ 911225 w 1860550"/>
                <a:gd name="connsiteY44" fmla="*/ 492125 h 730250"/>
                <a:gd name="connsiteX45" fmla="*/ 933450 w 1860550"/>
                <a:gd name="connsiteY45" fmla="*/ 492125 h 730250"/>
                <a:gd name="connsiteX46" fmla="*/ 933450 w 1860550"/>
                <a:gd name="connsiteY46" fmla="*/ 511175 h 730250"/>
                <a:gd name="connsiteX47" fmla="*/ 962025 w 1860550"/>
                <a:gd name="connsiteY47" fmla="*/ 511175 h 730250"/>
                <a:gd name="connsiteX48" fmla="*/ 962025 w 1860550"/>
                <a:gd name="connsiteY48" fmla="*/ 527050 h 730250"/>
                <a:gd name="connsiteX49" fmla="*/ 1035050 w 1860550"/>
                <a:gd name="connsiteY49" fmla="*/ 527050 h 730250"/>
                <a:gd name="connsiteX50" fmla="*/ 1035050 w 1860550"/>
                <a:gd name="connsiteY50" fmla="*/ 558800 h 730250"/>
                <a:gd name="connsiteX51" fmla="*/ 1101725 w 1860550"/>
                <a:gd name="connsiteY51" fmla="*/ 558800 h 730250"/>
                <a:gd name="connsiteX52" fmla="*/ 1101725 w 1860550"/>
                <a:gd name="connsiteY52" fmla="*/ 587375 h 730250"/>
                <a:gd name="connsiteX53" fmla="*/ 1228725 w 1860550"/>
                <a:gd name="connsiteY53" fmla="*/ 587375 h 730250"/>
                <a:gd name="connsiteX54" fmla="*/ 1228725 w 1860550"/>
                <a:gd name="connsiteY54" fmla="*/ 600075 h 730250"/>
                <a:gd name="connsiteX55" fmla="*/ 1276350 w 1860550"/>
                <a:gd name="connsiteY55" fmla="*/ 600075 h 730250"/>
                <a:gd name="connsiteX56" fmla="*/ 1276350 w 1860550"/>
                <a:gd name="connsiteY56" fmla="*/ 612775 h 730250"/>
                <a:gd name="connsiteX57" fmla="*/ 1304925 w 1860550"/>
                <a:gd name="connsiteY57" fmla="*/ 612775 h 730250"/>
                <a:gd name="connsiteX58" fmla="*/ 1304925 w 1860550"/>
                <a:gd name="connsiteY58" fmla="*/ 641350 h 730250"/>
                <a:gd name="connsiteX59" fmla="*/ 1333500 w 1860550"/>
                <a:gd name="connsiteY59" fmla="*/ 641350 h 730250"/>
                <a:gd name="connsiteX60" fmla="*/ 1333500 w 1860550"/>
                <a:gd name="connsiteY60" fmla="*/ 679450 h 730250"/>
                <a:gd name="connsiteX61" fmla="*/ 1374775 w 1860550"/>
                <a:gd name="connsiteY61" fmla="*/ 679450 h 730250"/>
                <a:gd name="connsiteX62" fmla="*/ 1390650 w 1860550"/>
                <a:gd name="connsiteY62" fmla="*/ 695325 h 730250"/>
                <a:gd name="connsiteX63" fmla="*/ 1403350 w 1860550"/>
                <a:gd name="connsiteY63" fmla="*/ 708025 h 730250"/>
                <a:gd name="connsiteX64" fmla="*/ 1403350 w 1860550"/>
                <a:gd name="connsiteY64" fmla="*/ 708025 h 730250"/>
                <a:gd name="connsiteX65" fmla="*/ 1403350 w 1860550"/>
                <a:gd name="connsiteY65" fmla="*/ 730250 h 730250"/>
                <a:gd name="connsiteX66" fmla="*/ 1860550 w 1860550"/>
                <a:gd name="connsiteY66" fmla="*/ 730250 h 730250"/>
                <a:gd name="connsiteX0" fmla="*/ 0 w 1860550"/>
                <a:gd name="connsiteY0" fmla="*/ 0 h 730250"/>
                <a:gd name="connsiteX1" fmla="*/ 57150 w 1860550"/>
                <a:gd name="connsiteY1" fmla="*/ 0 h 730250"/>
                <a:gd name="connsiteX2" fmla="*/ 57150 w 1860550"/>
                <a:gd name="connsiteY2" fmla="*/ 15875 h 730250"/>
                <a:gd name="connsiteX3" fmla="*/ 95250 w 1860550"/>
                <a:gd name="connsiteY3" fmla="*/ 15875 h 730250"/>
                <a:gd name="connsiteX4" fmla="*/ 95250 w 1860550"/>
                <a:gd name="connsiteY4" fmla="*/ 22225 h 730250"/>
                <a:gd name="connsiteX5" fmla="*/ 127000 w 1860550"/>
                <a:gd name="connsiteY5" fmla="*/ 22225 h 730250"/>
                <a:gd name="connsiteX6" fmla="*/ 127000 w 1860550"/>
                <a:gd name="connsiteY6" fmla="*/ 44450 h 730250"/>
                <a:gd name="connsiteX7" fmla="*/ 200025 w 1860550"/>
                <a:gd name="connsiteY7" fmla="*/ 44450 h 730250"/>
                <a:gd name="connsiteX8" fmla="*/ 200025 w 1860550"/>
                <a:gd name="connsiteY8" fmla="*/ 73025 h 730250"/>
                <a:gd name="connsiteX9" fmla="*/ 247650 w 1860550"/>
                <a:gd name="connsiteY9" fmla="*/ 73025 h 730250"/>
                <a:gd name="connsiteX10" fmla="*/ 247650 w 1860550"/>
                <a:gd name="connsiteY10" fmla="*/ 98425 h 730250"/>
                <a:gd name="connsiteX11" fmla="*/ 288925 w 1860550"/>
                <a:gd name="connsiteY11" fmla="*/ 98425 h 730250"/>
                <a:gd name="connsiteX12" fmla="*/ 288925 w 1860550"/>
                <a:gd name="connsiteY12" fmla="*/ 120650 h 730250"/>
                <a:gd name="connsiteX13" fmla="*/ 317500 w 1860550"/>
                <a:gd name="connsiteY13" fmla="*/ 120650 h 730250"/>
                <a:gd name="connsiteX14" fmla="*/ 317500 w 1860550"/>
                <a:gd name="connsiteY14" fmla="*/ 133350 h 730250"/>
                <a:gd name="connsiteX15" fmla="*/ 368300 w 1860550"/>
                <a:gd name="connsiteY15" fmla="*/ 133350 h 730250"/>
                <a:gd name="connsiteX16" fmla="*/ 368300 w 1860550"/>
                <a:gd name="connsiteY16" fmla="*/ 146050 h 730250"/>
                <a:gd name="connsiteX17" fmla="*/ 368300 w 1860550"/>
                <a:gd name="connsiteY17" fmla="*/ 146050 h 730250"/>
                <a:gd name="connsiteX18" fmla="*/ 393700 w 1860550"/>
                <a:gd name="connsiteY18" fmla="*/ 146050 h 730250"/>
                <a:gd name="connsiteX19" fmla="*/ 393700 w 1860550"/>
                <a:gd name="connsiteY19" fmla="*/ 174625 h 730250"/>
                <a:gd name="connsiteX20" fmla="*/ 412750 w 1860550"/>
                <a:gd name="connsiteY20" fmla="*/ 174625 h 730250"/>
                <a:gd name="connsiteX21" fmla="*/ 412750 w 1860550"/>
                <a:gd name="connsiteY21" fmla="*/ 203200 h 730250"/>
                <a:gd name="connsiteX22" fmla="*/ 460375 w 1860550"/>
                <a:gd name="connsiteY22" fmla="*/ 203200 h 730250"/>
                <a:gd name="connsiteX23" fmla="*/ 460375 w 1860550"/>
                <a:gd name="connsiteY23" fmla="*/ 203200 h 730250"/>
                <a:gd name="connsiteX24" fmla="*/ 460375 w 1860550"/>
                <a:gd name="connsiteY24" fmla="*/ 219075 h 730250"/>
                <a:gd name="connsiteX25" fmla="*/ 511175 w 1860550"/>
                <a:gd name="connsiteY25" fmla="*/ 219075 h 730250"/>
                <a:gd name="connsiteX26" fmla="*/ 511175 w 1860550"/>
                <a:gd name="connsiteY26" fmla="*/ 250825 h 730250"/>
                <a:gd name="connsiteX27" fmla="*/ 527050 w 1860550"/>
                <a:gd name="connsiteY27" fmla="*/ 250825 h 730250"/>
                <a:gd name="connsiteX28" fmla="*/ 527050 w 1860550"/>
                <a:gd name="connsiteY28" fmla="*/ 273050 h 730250"/>
                <a:gd name="connsiteX29" fmla="*/ 561975 w 1860550"/>
                <a:gd name="connsiteY29" fmla="*/ 273050 h 730250"/>
                <a:gd name="connsiteX30" fmla="*/ 561975 w 1860550"/>
                <a:gd name="connsiteY30" fmla="*/ 304800 h 730250"/>
                <a:gd name="connsiteX31" fmla="*/ 593725 w 1860550"/>
                <a:gd name="connsiteY31" fmla="*/ 304800 h 730250"/>
                <a:gd name="connsiteX32" fmla="*/ 593725 w 1860550"/>
                <a:gd name="connsiteY32" fmla="*/ 342900 h 730250"/>
                <a:gd name="connsiteX33" fmla="*/ 676275 w 1860550"/>
                <a:gd name="connsiteY33" fmla="*/ 342900 h 730250"/>
                <a:gd name="connsiteX34" fmla="*/ 676275 w 1860550"/>
                <a:gd name="connsiteY34" fmla="*/ 374650 h 730250"/>
                <a:gd name="connsiteX35" fmla="*/ 714375 w 1860550"/>
                <a:gd name="connsiteY35" fmla="*/ 374650 h 730250"/>
                <a:gd name="connsiteX36" fmla="*/ 714375 w 1860550"/>
                <a:gd name="connsiteY36" fmla="*/ 403225 h 730250"/>
                <a:gd name="connsiteX37" fmla="*/ 790575 w 1860550"/>
                <a:gd name="connsiteY37" fmla="*/ 403225 h 730250"/>
                <a:gd name="connsiteX38" fmla="*/ 790575 w 1860550"/>
                <a:gd name="connsiteY38" fmla="*/ 431800 h 730250"/>
                <a:gd name="connsiteX39" fmla="*/ 806450 w 1860550"/>
                <a:gd name="connsiteY39" fmla="*/ 431800 h 730250"/>
                <a:gd name="connsiteX40" fmla="*/ 806450 w 1860550"/>
                <a:gd name="connsiteY40" fmla="*/ 447675 h 730250"/>
                <a:gd name="connsiteX41" fmla="*/ 854075 w 1860550"/>
                <a:gd name="connsiteY41" fmla="*/ 447675 h 730250"/>
                <a:gd name="connsiteX42" fmla="*/ 854075 w 1860550"/>
                <a:gd name="connsiteY42" fmla="*/ 463550 h 730250"/>
                <a:gd name="connsiteX43" fmla="*/ 911225 w 1860550"/>
                <a:gd name="connsiteY43" fmla="*/ 463550 h 730250"/>
                <a:gd name="connsiteX44" fmla="*/ 911225 w 1860550"/>
                <a:gd name="connsiteY44" fmla="*/ 492125 h 730250"/>
                <a:gd name="connsiteX45" fmla="*/ 933450 w 1860550"/>
                <a:gd name="connsiteY45" fmla="*/ 492125 h 730250"/>
                <a:gd name="connsiteX46" fmla="*/ 933450 w 1860550"/>
                <a:gd name="connsiteY46" fmla="*/ 511175 h 730250"/>
                <a:gd name="connsiteX47" fmla="*/ 962025 w 1860550"/>
                <a:gd name="connsiteY47" fmla="*/ 511175 h 730250"/>
                <a:gd name="connsiteX48" fmla="*/ 962025 w 1860550"/>
                <a:gd name="connsiteY48" fmla="*/ 527050 h 730250"/>
                <a:gd name="connsiteX49" fmla="*/ 1035050 w 1860550"/>
                <a:gd name="connsiteY49" fmla="*/ 527050 h 730250"/>
                <a:gd name="connsiteX50" fmla="*/ 1035050 w 1860550"/>
                <a:gd name="connsiteY50" fmla="*/ 558800 h 730250"/>
                <a:gd name="connsiteX51" fmla="*/ 1101725 w 1860550"/>
                <a:gd name="connsiteY51" fmla="*/ 558800 h 730250"/>
                <a:gd name="connsiteX52" fmla="*/ 1101725 w 1860550"/>
                <a:gd name="connsiteY52" fmla="*/ 587375 h 730250"/>
                <a:gd name="connsiteX53" fmla="*/ 1228725 w 1860550"/>
                <a:gd name="connsiteY53" fmla="*/ 587375 h 730250"/>
                <a:gd name="connsiteX54" fmla="*/ 1228725 w 1860550"/>
                <a:gd name="connsiteY54" fmla="*/ 600075 h 730250"/>
                <a:gd name="connsiteX55" fmla="*/ 1276350 w 1860550"/>
                <a:gd name="connsiteY55" fmla="*/ 600075 h 730250"/>
                <a:gd name="connsiteX56" fmla="*/ 1276350 w 1860550"/>
                <a:gd name="connsiteY56" fmla="*/ 612775 h 730250"/>
                <a:gd name="connsiteX57" fmla="*/ 1304925 w 1860550"/>
                <a:gd name="connsiteY57" fmla="*/ 612775 h 730250"/>
                <a:gd name="connsiteX58" fmla="*/ 1304925 w 1860550"/>
                <a:gd name="connsiteY58" fmla="*/ 641350 h 730250"/>
                <a:gd name="connsiteX59" fmla="*/ 1333500 w 1860550"/>
                <a:gd name="connsiteY59" fmla="*/ 641350 h 730250"/>
                <a:gd name="connsiteX60" fmla="*/ 1333500 w 1860550"/>
                <a:gd name="connsiteY60" fmla="*/ 679450 h 730250"/>
                <a:gd name="connsiteX61" fmla="*/ 1374775 w 1860550"/>
                <a:gd name="connsiteY61" fmla="*/ 679450 h 730250"/>
                <a:gd name="connsiteX62" fmla="*/ 1374775 w 1860550"/>
                <a:gd name="connsiteY62" fmla="*/ 708025 h 730250"/>
                <a:gd name="connsiteX63" fmla="*/ 1403350 w 1860550"/>
                <a:gd name="connsiteY63" fmla="*/ 708025 h 730250"/>
                <a:gd name="connsiteX64" fmla="*/ 1403350 w 1860550"/>
                <a:gd name="connsiteY64" fmla="*/ 708025 h 730250"/>
                <a:gd name="connsiteX65" fmla="*/ 1403350 w 1860550"/>
                <a:gd name="connsiteY65" fmla="*/ 730250 h 730250"/>
                <a:gd name="connsiteX66" fmla="*/ 1860550 w 1860550"/>
                <a:gd name="connsiteY66" fmla="*/ 730250 h 73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1860550" h="730250">
                  <a:moveTo>
                    <a:pt x="0" y="0"/>
                  </a:moveTo>
                  <a:lnTo>
                    <a:pt x="57150" y="0"/>
                  </a:lnTo>
                  <a:lnTo>
                    <a:pt x="57150" y="15875"/>
                  </a:lnTo>
                  <a:lnTo>
                    <a:pt x="95250" y="15875"/>
                  </a:lnTo>
                  <a:lnTo>
                    <a:pt x="95250" y="22225"/>
                  </a:lnTo>
                  <a:lnTo>
                    <a:pt x="127000" y="22225"/>
                  </a:lnTo>
                  <a:lnTo>
                    <a:pt x="127000" y="44450"/>
                  </a:lnTo>
                  <a:lnTo>
                    <a:pt x="200025" y="44450"/>
                  </a:lnTo>
                  <a:lnTo>
                    <a:pt x="200025" y="73025"/>
                  </a:lnTo>
                  <a:lnTo>
                    <a:pt x="247650" y="73025"/>
                  </a:lnTo>
                  <a:lnTo>
                    <a:pt x="247650" y="98425"/>
                  </a:lnTo>
                  <a:lnTo>
                    <a:pt x="288925" y="98425"/>
                  </a:lnTo>
                  <a:lnTo>
                    <a:pt x="288925" y="120650"/>
                  </a:lnTo>
                  <a:lnTo>
                    <a:pt x="317500" y="120650"/>
                  </a:lnTo>
                  <a:lnTo>
                    <a:pt x="317500" y="133350"/>
                  </a:lnTo>
                  <a:lnTo>
                    <a:pt x="368300" y="133350"/>
                  </a:lnTo>
                  <a:lnTo>
                    <a:pt x="368300" y="146050"/>
                  </a:lnTo>
                  <a:lnTo>
                    <a:pt x="368300" y="146050"/>
                  </a:lnTo>
                  <a:lnTo>
                    <a:pt x="393700" y="146050"/>
                  </a:lnTo>
                  <a:lnTo>
                    <a:pt x="393700" y="174625"/>
                  </a:lnTo>
                  <a:lnTo>
                    <a:pt x="412750" y="174625"/>
                  </a:lnTo>
                  <a:lnTo>
                    <a:pt x="412750" y="203200"/>
                  </a:lnTo>
                  <a:lnTo>
                    <a:pt x="460375" y="203200"/>
                  </a:lnTo>
                  <a:lnTo>
                    <a:pt x="460375" y="203200"/>
                  </a:lnTo>
                  <a:lnTo>
                    <a:pt x="460375" y="219075"/>
                  </a:lnTo>
                  <a:lnTo>
                    <a:pt x="511175" y="219075"/>
                  </a:lnTo>
                  <a:lnTo>
                    <a:pt x="511175" y="250825"/>
                  </a:lnTo>
                  <a:lnTo>
                    <a:pt x="527050" y="250825"/>
                  </a:lnTo>
                  <a:lnTo>
                    <a:pt x="527050" y="273050"/>
                  </a:lnTo>
                  <a:lnTo>
                    <a:pt x="561975" y="273050"/>
                  </a:lnTo>
                  <a:lnTo>
                    <a:pt x="561975" y="304800"/>
                  </a:lnTo>
                  <a:lnTo>
                    <a:pt x="593725" y="304800"/>
                  </a:lnTo>
                  <a:lnTo>
                    <a:pt x="593725" y="342900"/>
                  </a:lnTo>
                  <a:lnTo>
                    <a:pt x="676275" y="342900"/>
                  </a:lnTo>
                  <a:lnTo>
                    <a:pt x="676275" y="374650"/>
                  </a:lnTo>
                  <a:lnTo>
                    <a:pt x="714375" y="374650"/>
                  </a:lnTo>
                  <a:lnTo>
                    <a:pt x="714375" y="403225"/>
                  </a:lnTo>
                  <a:lnTo>
                    <a:pt x="790575" y="403225"/>
                  </a:lnTo>
                  <a:lnTo>
                    <a:pt x="790575" y="431800"/>
                  </a:lnTo>
                  <a:lnTo>
                    <a:pt x="806450" y="431800"/>
                  </a:lnTo>
                  <a:lnTo>
                    <a:pt x="806450" y="447675"/>
                  </a:lnTo>
                  <a:lnTo>
                    <a:pt x="854075" y="447675"/>
                  </a:lnTo>
                  <a:lnTo>
                    <a:pt x="854075" y="463550"/>
                  </a:lnTo>
                  <a:lnTo>
                    <a:pt x="911225" y="463550"/>
                  </a:lnTo>
                  <a:lnTo>
                    <a:pt x="911225" y="492125"/>
                  </a:lnTo>
                  <a:lnTo>
                    <a:pt x="933450" y="492125"/>
                  </a:lnTo>
                  <a:lnTo>
                    <a:pt x="933450" y="511175"/>
                  </a:lnTo>
                  <a:lnTo>
                    <a:pt x="962025" y="511175"/>
                  </a:lnTo>
                  <a:lnTo>
                    <a:pt x="962025" y="527050"/>
                  </a:lnTo>
                  <a:lnTo>
                    <a:pt x="1035050" y="527050"/>
                  </a:lnTo>
                  <a:lnTo>
                    <a:pt x="1035050" y="558800"/>
                  </a:lnTo>
                  <a:lnTo>
                    <a:pt x="1101725" y="558800"/>
                  </a:lnTo>
                  <a:lnTo>
                    <a:pt x="1101725" y="587375"/>
                  </a:lnTo>
                  <a:lnTo>
                    <a:pt x="1228725" y="587375"/>
                  </a:lnTo>
                  <a:lnTo>
                    <a:pt x="1228725" y="600075"/>
                  </a:lnTo>
                  <a:lnTo>
                    <a:pt x="1276350" y="600075"/>
                  </a:lnTo>
                  <a:lnTo>
                    <a:pt x="1276350" y="612775"/>
                  </a:lnTo>
                  <a:lnTo>
                    <a:pt x="1304925" y="612775"/>
                  </a:lnTo>
                  <a:lnTo>
                    <a:pt x="1304925" y="641350"/>
                  </a:lnTo>
                  <a:lnTo>
                    <a:pt x="1333500" y="641350"/>
                  </a:lnTo>
                  <a:lnTo>
                    <a:pt x="1333500" y="679450"/>
                  </a:lnTo>
                  <a:lnTo>
                    <a:pt x="1374775" y="679450"/>
                  </a:lnTo>
                  <a:lnTo>
                    <a:pt x="1374775" y="708025"/>
                  </a:lnTo>
                  <a:lnTo>
                    <a:pt x="1403350" y="708025"/>
                  </a:lnTo>
                  <a:lnTo>
                    <a:pt x="1403350" y="708025"/>
                  </a:lnTo>
                  <a:lnTo>
                    <a:pt x="1403350" y="730250"/>
                  </a:lnTo>
                  <a:lnTo>
                    <a:pt x="1860550" y="730250"/>
                  </a:lnTo>
                </a:path>
              </a:pathLst>
            </a:custGeom>
            <a:noFill/>
            <a:ln w="28575">
              <a:solidFill>
                <a:schemeClr val="accent1"/>
              </a:solidFill>
              <a:miter lim="800000"/>
              <a:headEnd/>
              <a:tailEnd/>
            </a:ln>
          </p:spPr>
          <p:txBody>
            <a:bodyPr rtlCol="0" anchor="ctr"/>
            <a:lstStyle/>
            <a:p>
              <a:pPr algn="ctr"/>
              <a:endParaRPr lang="en-US" dirty="0"/>
            </a:p>
          </p:txBody>
        </p:sp>
      </p:grpSp>
      <p:grpSp>
        <p:nvGrpSpPr>
          <p:cNvPr id="123" name="Group 203"/>
          <p:cNvGrpSpPr/>
          <p:nvPr/>
        </p:nvGrpSpPr>
        <p:grpSpPr>
          <a:xfrm>
            <a:off x="4829175" y="3549650"/>
            <a:ext cx="2555875" cy="1508125"/>
            <a:chOff x="4829175" y="3549650"/>
            <a:chExt cx="2555875" cy="1508125"/>
          </a:xfrm>
        </p:grpSpPr>
        <p:sp>
          <p:nvSpPr>
            <p:cNvPr id="1048690" name="Freeform 197"/>
            <p:cNvSpPr/>
            <p:nvPr/>
          </p:nvSpPr>
          <p:spPr bwMode="auto">
            <a:xfrm>
              <a:off x="6153150" y="4403725"/>
              <a:ext cx="1231900" cy="654050"/>
            </a:xfrm>
            <a:custGeom>
              <a:avLst/>
              <a:gdLst>
                <a:gd name="connsiteX0" fmla="*/ 1250950 w 1250950"/>
                <a:gd name="connsiteY0" fmla="*/ 673100 h 673100"/>
                <a:gd name="connsiteX1" fmla="*/ 1117600 w 1250950"/>
                <a:gd name="connsiteY1" fmla="*/ 673100 h 673100"/>
                <a:gd name="connsiteX2" fmla="*/ 1117600 w 1250950"/>
                <a:gd name="connsiteY2" fmla="*/ 365125 h 673100"/>
                <a:gd name="connsiteX3" fmla="*/ 955675 w 1250950"/>
                <a:gd name="connsiteY3" fmla="*/ 365125 h 673100"/>
                <a:gd name="connsiteX4" fmla="*/ 955675 w 1250950"/>
                <a:gd name="connsiteY4" fmla="*/ 323850 h 673100"/>
                <a:gd name="connsiteX5" fmla="*/ 784225 w 1250950"/>
                <a:gd name="connsiteY5" fmla="*/ 323850 h 673100"/>
                <a:gd name="connsiteX6" fmla="*/ 784225 w 1250950"/>
                <a:gd name="connsiteY6" fmla="*/ 276225 h 673100"/>
                <a:gd name="connsiteX7" fmla="*/ 695325 w 1250950"/>
                <a:gd name="connsiteY7" fmla="*/ 276225 h 673100"/>
                <a:gd name="connsiteX8" fmla="*/ 695325 w 1250950"/>
                <a:gd name="connsiteY8" fmla="*/ 257175 h 673100"/>
                <a:gd name="connsiteX9" fmla="*/ 663575 w 1250950"/>
                <a:gd name="connsiteY9" fmla="*/ 257175 h 673100"/>
                <a:gd name="connsiteX10" fmla="*/ 663575 w 1250950"/>
                <a:gd name="connsiteY10" fmla="*/ 228600 h 673100"/>
                <a:gd name="connsiteX11" fmla="*/ 635000 w 1250950"/>
                <a:gd name="connsiteY11" fmla="*/ 228600 h 673100"/>
                <a:gd name="connsiteX12" fmla="*/ 635000 w 1250950"/>
                <a:gd name="connsiteY12" fmla="*/ 196850 h 673100"/>
                <a:gd name="connsiteX13" fmla="*/ 615950 w 1250950"/>
                <a:gd name="connsiteY13" fmla="*/ 196850 h 673100"/>
                <a:gd name="connsiteX14" fmla="*/ 615950 w 1250950"/>
                <a:gd name="connsiteY14" fmla="*/ 196850 h 673100"/>
                <a:gd name="connsiteX15" fmla="*/ 615950 w 1250950"/>
                <a:gd name="connsiteY15" fmla="*/ 174625 h 673100"/>
                <a:gd name="connsiteX16" fmla="*/ 460375 w 1250950"/>
                <a:gd name="connsiteY16" fmla="*/ 174625 h 673100"/>
                <a:gd name="connsiteX17" fmla="*/ 460375 w 1250950"/>
                <a:gd name="connsiteY17" fmla="*/ 155575 h 673100"/>
                <a:gd name="connsiteX18" fmla="*/ 419100 w 1250950"/>
                <a:gd name="connsiteY18" fmla="*/ 155575 h 673100"/>
                <a:gd name="connsiteX19" fmla="*/ 419100 w 1250950"/>
                <a:gd name="connsiteY19" fmla="*/ 136525 h 673100"/>
                <a:gd name="connsiteX20" fmla="*/ 349250 w 1250950"/>
                <a:gd name="connsiteY20" fmla="*/ 136525 h 673100"/>
                <a:gd name="connsiteX21" fmla="*/ 349250 w 1250950"/>
                <a:gd name="connsiteY21" fmla="*/ 136525 h 673100"/>
                <a:gd name="connsiteX22" fmla="*/ 349250 w 1250950"/>
                <a:gd name="connsiteY22" fmla="*/ 107950 h 673100"/>
                <a:gd name="connsiteX23" fmla="*/ 295275 w 1250950"/>
                <a:gd name="connsiteY23" fmla="*/ 107950 h 673100"/>
                <a:gd name="connsiteX24" fmla="*/ 295275 w 1250950"/>
                <a:gd name="connsiteY24" fmla="*/ 85725 h 673100"/>
                <a:gd name="connsiteX25" fmla="*/ 219075 w 1250950"/>
                <a:gd name="connsiteY25" fmla="*/ 85725 h 673100"/>
                <a:gd name="connsiteX26" fmla="*/ 219075 w 1250950"/>
                <a:gd name="connsiteY26" fmla="*/ 85725 h 673100"/>
                <a:gd name="connsiteX27" fmla="*/ 219075 w 1250950"/>
                <a:gd name="connsiteY27" fmla="*/ 63500 h 673100"/>
                <a:gd name="connsiteX28" fmla="*/ 180975 w 1250950"/>
                <a:gd name="connsiteY28" fmla="*/ 63500 h 673100"/>
                <a:gd name="connsiteX29" fmla="*/ 180975 w 1250950"/>
                <a:gd name="connsiteY29" fmla="*/ 44450 h 673100"/>
                <a:gd name="connsiteX30" fmla="*/ 152400 w 1250950"/>
                <a:gd name="connsiteY30" fmla="*/ 44450 h 673100"/>
                <a:gd name="connsiteX31" fmla="*/ 152400 w 1250950"/>
                <a:gd name="connsiteY31" fmla="*/ 34925 h 673100"/>
                <a:gd name="connsiteX32" fmla="*/ 63500 w 1250950"/>
                <a:gd name="connsiteY32" fmla="*/ 34925 h 673100"/>
                <a:gd name="connsiteX33" fmla="*/ 63500 w 1250950"/>
                <a:gd name="connsiteY33" fmla="*/ 19050 h 673100"/>
                <a:gd name="connsiteX34" fmla="*/ 19050 w 1250950"/>
                <a:gd name="connsiteY34" fmla="*/ 19050 h 673100"/>
                <a:gd name="connsiteX35" fmla="*/ 19050 w 1250950"/>
                <a:gd name="connsiteY35" fmla="*/ 19050 h 673100"/>
                <a:gd name="connsiteX36" fmla="*/ 0 w 1250950"/>
                <a:gd name="connsiteY36" fmla="*/ 0 h 673100"/>
                <a:gd name="connsiteX37" fmla="*/ 0 w 1250950"/>
                <a:gd name="connsiteY37" fmla="*/ 0 h 673100"/>
                <a:gd name="connsiteX0" fmla="*/ 1250950 w 1250950"/>
                <a:gd name="connsiteY0" fmla="*/ 673100 h 673100"/>
                <a:gd name="connsiteX1" fmla="*/ 1117600 w 1250950"/>
                <a:gd name="connsiteY1" fmla="*/ 673100 h 673100"/>
                <a:gd name="connsiteX2" fmla="*/ 1117600 w 1250950"/>
                <a:gd name="connsiteY2" fmla="*/ 365125 h 673100"/>
                <a:gd name="connsiteX3" fmla="*/ 955675 w 1250950"/>
                <a:gd name="connsiteY3" fmla="*/ 365125 h 673100"/>
                <a:gd name="connsiteX4" fmla="*/ 955675 w 1250950"/>
                <a:gd name="connsiteY4" fmla="*/ 323850 h 673100"/>
                <a:gd name="connsiteX5" fmla="*/ 784225 w 1250950"/>
                <a:gd name="connsiteY5" fmla="*/ 323850 h 673100"/>
                <a:gd name="connsiteX6" fmla="*/ 784225 w 1250950"/>
                <a:gd name="connsiteY6" fmla="*/ 276225 h 673100"/>
                <a:gd name="connsiteX7" fmla="*/ 695325 w 1250950"/>
                <a:gd name="connsiteY7" fmla="*/ 276225 h 673100"/>
                <a:gd name="connsiteX8" fmla="*/ 695325 w 1250950"/>
                <a:gd name="connsiteY8" fmla="*/ 257175 h 673100"/>
                <a:gd name="connsiteX9" fmla="*/ 663575 w 1250950"/>
                <a:gd name="connsiteY9" fmla="*/ 257175 h 673100"/>
                <a:gd name="connsiteX10" fmla="*/ 663575 w 1250950"/>
                <a:gd name="connsiteY10" fmla="*/ 228600 h 673100"/>
                <a:gd name="connsiteX11" fmla="*/ 635000 w 1250950"/>
                <a:gd name="connsiteY11" fmla="*/ 228600 h 673100"/>
                <a:gd name="connsiteX12" fmla="*/ 635000 w 1250950"/>
                <a:gd name="connsiteY12" fmla="*/ 196850 h 673100"/>
                <a:gd name="connsiteX13" fmla="*/ 615950 w 1250950"/>
                <a:gd name="connsiteY13" fmla="*/ 196850 h 673100"/>
                <a:gd name="connsiteX14" fmla="*/ 615950 w 1250950"/>
                <a:gd name="connsiteY14" fmla="*/ 196850 h 673100"/>
                <a:gd name="connsiteX15" fmla="*/ 615950 w 1250950"/>
                <a:gd name="connsiteY15" fmla="*/ 174625 h 673100"/>
                <a:gd name="connsiteX16" fmla="*/ 460375 w 1250950"/>
                <a:gd name="connsiteY16" fmla="*/ 174625 h 673100"/>
                <a:gd name="connsiteX17" fmla="*/ 460375 w 1250950"/>
                <a:gd name="connsiteY17" fmla="*/ 155575 h 673100"/>
                <a:gd name="connsiteX18" fmla="*/ 419100 w 1250950"/>
                <a:gd name="connsiteY18" fmla="*/ 155575 h 673100"/>
                <a:gd name="connsiteX19" fmla="*/ 419100 w 1250950"/>
                <a:gd name="connsiteY19" fmla="*/ 136525 h 673100"/>
                <a:gd name="connsiteX20" fmla="*/ 349250 w 1250950"/>
                <a:gd name="connsiteY20" fmla="*/ 136525 h 673100"/>
                <a:gd name="connsiteX21" fmla="*/ 349250 w 1250950"/>
                <a:gd name="connsiteY21" fmla="*/ 136525 h 673100"/>
                <a:gd name="connsiteX22" fmla="*/ 349250 w 1250950"/>
                <a:gd name="connsiteY22" fmla="*/ 107950 h 673100"/>
                <a:gd name="connsiteX23" fmla="*/ 295275 w 1250950"/>
                <a:gd name="connsiteY23" fmla="*/ 107950 h 673100"/>
                <a:gd name="connsiteX24" fmla="*/ 295275 w 1250950"/>
                <a:gd name="connsiteY24" fmla="*/ 85725 h 673100"/>
                <a:gd name="connsiteX25" fmla="*/ 219075 w 1250950"/>
                <a:gd name="connsiteY25" fmla="*/ 85725 h 673100"/>
                <a:gd name="connsiteX26" fmla="*/ 219075 w 1250950"/>
                <a:gd name="connsiteY26" fmla="*/ 85725 h 673100"/>
                <a:gd name="connsiteX27" fmla="*/ 219075 w 1250950"/>
                <a:gd name="connsiteY27" fmla="*/ 63500 h 673100"/>
                <a:gd name="connsiteX28" fmla="*/ 180975 w 1250950"/>
                <a:gd name="connsiteY28" fmla="*/ 63500 h 673100"/>
                <a:gd name="connsiteX29" fmla="*/ 180975 w 1250950"/>
                <a:gd name="connsiteY29" fmla="*/ 44450 h 673100"/>
                <a:gd name="connsiteX30" fmla="*/ 152400 w 1250950"/>
                <a:gd name="connsiteY30" fmla="*/ 44450 h 673100"/>
                <a:gd name="connsiteX31" fmla="*/ 152400 w 1250950"/>
                <a:gd name="connsiteY31" fmla="*/ 34925 h 673100"/>
                <a:gd name="connsiteX32" fmla="*/ 63500 w 1250950"/>
                <a:gd name="connsiteY32" fmla="*/ 34925 h 673100"/>
                <a:gd name="connsiteX33" fmla="*/ 63500 w 1250950"/>
                <a:gd name="connsiteY33" fmla="*/ 19050 h 673100"/>
                <a:gd name="connsiteX34" fmla="*/ 19050 w 1250950"/>
                <a:gd name="connsiteY34" fmla="*/ 19050 h 673100"/>
                <a:gd name="connsiteX35" fmla="*/ 19050 w 1250950"/>
                <a:gd name="connsiteY35" fmla="*/ 19050 h 673100"/>
                <a:gd name="connsiteX36" fmla="*/ 0 w 1250950"/>
                <a:gd name="connsiteY36" fmla="*/ 0 h 673100"/>
                <a:gd name="connsiteX0" fmla="*/ 1231900 w 1231900"/>
                <a:gd name="connsiteY0" fmla="*/ 654050 h 654050"/>
                <a:gd name="connsiteX1" fmla="*/ 1098550 w 1231900"/>
                <a:gd name="connsiteY1" fmla="*/ 654050 h 654050"/>
                <a:gd name="connsiteX2" fmla="*/ 1098550 w 1231900"/>
                <a:gd name="connsiteY2" fmla="*/ 346075 h 654050"/>
                <a:gd name="connsiteX3" fmla="*/ 936625 w 1231900"/>
                <a:gd name="connsiteY3" fmla="*/ 346075 h 654050"/>
                <a:gd name="connsiteX4" fmla="*/ 936625 w 1231900"/>
                <a:gd name="connsiteY4" fmla="*/ 304800 h 654050"/>
                <a:gd name="connsiteX5" fmla="*/ 765175 w 1231900"/>
                <a:gd name="connsiteY5" fmla="*/ 304800 h 654050"/>
                <a:gd name="connsiteX6" fmla="*/ 765175 w 1231900"/>
                <a:gd name="connsiteY6" fmla="*/ 257175 h 654050"/>
                <a:gd name="connsiteX7" fmla="*/ 676275 w 1231900"/>
                <a:gd name="connsiteY7" fmla="*/ 257175 h 654050"/>
                <a:gd name="connsiteX8" fmla="*/ 676275 w 1231900"/>
                <a:gd name="connsiteY8" fmla="*/ 238125 h 654050"/>
                <a:gd name="connsiteX9" fmla="*/ 644525 w 1231900"/>
                <a:gd name="connsiteY9" fmla="*/ 238125 h 654050"/>
                <a:gd name="connsiteX10" fmla="*/ 644525 w 1231900"/>
                <a:gd name="connsiteY10" fmla="*/ 209550 h 654050"/>
                <a:gd name="connsiteX11" fmla="*/ 615950 w 1231900"/>
                <a:gd name="connsiteY11" fmla="*/ 209550 h 654050"/>
                <a:gd name="connsiteX12" fmla="*/ 615950 w 1231900"/>
                <a:gd name="connsiteY12" fmla="*/ 177800 h 654050"/>
                <a:gd name="connsiteX13" fmla="*/ 596900 w 1231900"/>
                <a:gd name="connsiteY13" fmla="*/ 177800 h 654050"/>
                <a:gd name="connsiteX14" fmla="*/ 596900 w 1231900"/>
                <a:gd name="connsiteY14" fmla="*/ 177800 h 654050"/>
                <a:gd name="connsiteX15" fmla="*/ 596900 w 1231900"/>
                <a:gd name="connsiteY15" fmla="*/ 155575 h 654050"/>
                <a:gd name="connsiteX16" fmla="*/ 441325 w 1231900"/>
                <a:gd name="connsiteY16" fmla="*/ 155575 h 654050"/>
                <a:gd name="connsiteX17" fmla="*/ 441325 w 1231900"/>
                <a:gd name="connsiteY17" fmla="*/ 136525 h 654050"/>
                <a:gd name="connsiteX18" fmla="*/ 400050 w 1231900"/>
                <a:gd name="connsiteY18" fmla="*/ 136525 h 654050"/>
                <a:gd name="connsiteX19" fmla="*/ 400050 w 1231900"/>
                <a:gd name="connsiteY19" fmla="*/ 117475 h 654050"/>
                <a:gd name="connsiteX20" fmla="*/ 330200 w 1231900"/>
                <a:gd name="connsiteY20" fmla="*/ 117475 h 654050"/>
                <a:gd name="connsiteX21" fmla="*/ 330200 w 1231900"/>
                <a:gd name="connsiteY21" fmla="*/ 117475 h 654050"/>
                <a:gd name="connsiteX22" fmla="*/ 330200 w 1231900"/>
                <a:gd name="connsiteY22" fmla="*/ 88900 h 654050"/>
                <a:gd name="connsiteX23" fmla="*/ 276225 w 1231900"/>
                <a:gd name="connsiteY23" fmla="*/ 88900 h 654050"/>
                <a:gd name="connsiteX24" fmla="*/ 276225 w 1231900"/>
                <a:gd name="connsiteY24" fmla="*/ 66675 h 654050"/>
                <a:gd name="connsiteX25" fmla="*/ 200025 w 1231900"/>
                <a:gd name="connsiteY25" fmla="*/ 66675 h 654050"/>
                <a:gd name="connsiteX26" fmla="*/ 200025 w 1231900"/>
                <a:gd name="connsiteY26" fmla="*/ 66675 h 654050"/>
                <a:gd name="connsiteX27" fmla="*/ 200025 w 1231900"/>
                <a:gd name="connsiteY27" fmla="*/ 44450 h 654050"/>
                <a:gd name="connsiteX28" fmla="*/ 161925 w 1231900"/>
                <a:gd name="connsiteY28" fmla="*/ 44450 h 654050"/>
                <a:gd name="connsiteX29" fmla="*/ 161925 w 1231900"/>
                <a:gd name="connsiteY29" fmla="*/ 25400 h 654050"/>
                <a:gd name="connsiteX30" fmla="*/ 133350 w 1231900"/>
                <a:gd name="connsiteY30" fmla="*/ 25400 h 654050"/>
                <a:gd name="connsiteX31" fmla="*/ 133350 w 1231900"/>
                <a:gd name="connsiteY31" fmla="*/ 15875 h 654050"/>
                <a:gd name="connsiteX32" fmla="*/ 44450 w 1231900"/>
                <a:gd name="connsiteY32" fmla="*/ 15875 h 654050"/>
                <a:gd name="connsiteX33" fmla="*/ 44450 w 1231900"/>
                <a:gd name="connsiteY33" fmla="*/ 0 h 654050"/>
                <a:gd name="connsiteX34" fmla="*/ 0 w 1231900"/>
                <a:gd name="connsiteY34" fmla="*/ 0 h 654050"/>
                <a:gd name="connsiteX35" fmla="*/ 0 w 1231900"/>
                <a:gd name="connsiteY35" fmla="*/ 0 h 65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31900" h="654050">
                  <a:moveTo>
                    <a:pt x="1231900" y="654050"/>
                  </a:moveTo>
                  <a:lnTo>
                    <a:pt x="1098550" y="654050"/>
                  </a:lnTo>
                  <a:lnTo>
                    <a:pt x="1098550" y="346075"/>
                  </a:lnTo>
                  <a:lnTo>
                    <a:pt x="936625" y="346075"/>
                  </a:lnTo>
                  <a:lnTo>
                    <a:pt x="936625" y="304800"/>
                  </a:lnTo>
                  <a:lnTo>
                    <a:pt x="765175" y="304800"/>
                  </a:lnTo>
                  <a:lnTo>
                    <a:pt x="765175" y="257175"/>
                  </a:lnTo>
                  <a:lnTo>
                    <a:pt x="676275" y="257175"/>
                  </a:lnTo>
                  <a:lnTo>
                    <a:pt x="676275" y="238125"/>
                  </a:lnTo>
                  <a:lnTo>
                    <a:pt x="644525" y="238125"/>
                  </a:lnTo>
                  <a:lnTo>
                    <a:pt x="644525" y="209550"/>
                  </a:lnTo>
                  <a:lnTo>
                    <a:pt x="615950" y="209550"/>
                  </a:lnTo>
                  <a:lnTo>
                    <a:pt x="615950" y="177800"/>
                  </a:lnTo>
                  <a:lnTo>
                    <a:pt x="596900" y="177800"/>
                  </a:lnTo>
                  <a:lnTo>
                    <a:pt x="596900" y="177800"/>
                  </a:lnTo>
                  <a:lnTo>
                    <a:pt x="596900" y="155575"/>
                  </a:lnTo>
                  <a:lnTo>
                    <a:pt x="441325" y="155575"/>
                  </a:lnTo>
                  <a:lnTo>
                    <a:pt x="441325" y="136525"/>
                  </a:lnTo>
                  <a:lnTo>
                    <a:pt x="400050" y="136525"/>
                  </a:lnTo>
                  <a:lnTo>
                    <a:pt x="400050" y="117475"/>
                  </a:lnTo>
                  <a:lnTo>
                    <a:pt x="330200" y="117475"/>
                  </a:lnTo>
                  <a:lnTo>
                    <a:pt x="330200" y="117475"/>
                  </a:lnTo>
                  <a:lnTo>
                    <a:pt x="330200" y="88900"/>
                  </a:lnTo>
                  <a:lnTo>
                    <a:pt x="276225" y="88900"/>
                  </a:lnTo>
                  <a:lnTo>
                    <a:pt x="276225" y="66675"/>
                  </a:lnTo>
                  <a:lnTo>
                    <a:pt x="200025" y="66675"/>
                  </a:lnTo>
                  <a:lnTo>
                    <a:pt x="200025" y="66675"/>
                  </a:lnTo>
                  <a:lnTo>
                    <a:pt x="200025" y="44450"/>
                  </a:lnTo>
                  <a:lnTo>
                    <a:pt x="161925" y="44450"/>
                  </a:lnTo>
                  <a:lnTo>
                    <a:pt x="161925" y="25400"/>
                  </a:lnTo>
                  <a:lnTo>
                    <a:pt x="133350" y="25400"/>
                  </a:lnTo>
                  <a:lnTo>
                    <a:pt x="133350" y="15875"/>
                  </a:lnTo>
                  <a:lnTo>
                    <a:pt x="44450" y="15875"/>
                  </a:lnTo>
                  <a:lnTo>
                    <a:pt x="44450" y="0"/>
                  </a:lnTo>
                  <a:lnTo>
                    <a:pt x="0" y="0"/>
                  </a:lnTo>
                  <a:lnTo>
                    <a:pt x="0" y="0"/>
                  </a:lnTo>
                </a:path>
              </a:pathLst>
            </a:custGeom>
            <a:noFill/>
            <a:ln w="28575">
              <a:solidFill>
                <a:schemeClr val="accent3"/>
              </a:solidFill>
              <a:miter lim="800000"/>
              <a:headEnd/>
              <a:tailEnd/>
            </a:ln>
          </p:spPr>
          <p:txBody>
            <a:bodyPr rtlCol="0" anchor="ctr"/>
            <a:lstStyle/>
            <a:p>
              <a:pPr algn="ctr"/>
              <a:endParaRPr lang="en-US" dirty="0"/>
            </a:p>
          </p:txBody>
        </p:sp>
        <p:sp>
          <p:nvSpPr>
            <p:cNvPr id="1048691" name="Freeform 199"/>
            <p:cNvSpPr/>
            <p:nvPr/>
          </p:nvSpPr>
          <p:spPr bwMode="auto">
            <a:xfrm>
              <a:off x="4829175" y="3549650"/>
              <a:ext cx="889000" cy="523875"/>
            </a:xfrm>
            <a:custGeom>
              <a:avLst/>
              <a:gdLst>
                <a:gd name="connsiteX0" fmla="*/ 0 w 889000"/>
                <a:gd name="connsiteY0" fmla="*/ 0 h 523875"/>
                <a:gd name="connsiteX1" fmla="*/ 73025 w 889000"/>
                <a:gd name="connsiteY1" fmla="*/ 0 h 523875"/>
                <a:gd name="connsiteX2" fmla="*/ 73025 w 889000"/>
                <a:gd name="connsiteY2" fmla="*/ 34925 h 523875"/>
                <a:gd name="connsiteX3" fmla="*/ 107950 w 889000"/>
                <a:gd name="connsiteY3" fmla="*/ 34925 h 523875"/>
                <a:gd name="connsiteX4" fmla="*/ 107950 w 889000"/>
                <a:gd name="connsiteY4" fmla="*/ 82550 h 523875"/>
                <a:gd name="connsiteX5" fmla="*/ 209550 w 889000"/>
                <a:gd name="connsiteY5" fmla="*/ 82550 h 523875"/>
                <a:gd name="connsiteX6" fmla="*/ 209550 w 889000"/>
                <a:gd name="connsiteY6" fmla="*/ 117475 h 523875"/>
                <a:gd name="connsiteX7" fmla="*/ 276225 w 889000"/>
                <a:gd name="connsiteY7" fmla="*/ 117475 h 523875"/>
                <a:gd name="connsiteX8" fmla="*/ 276225 w 889000"/>
                <a:gd name="connsiteY8" fmla="*/ 152400 h 523875"/>
                <a:gd name="connsiteX9" fmla="*/ 314325 w 889000"/>
                <a:gd name="connsiteY9" fmla="*/ 152400 h 523875"/>
                <a:gd name="connsiteX10" fmla="*/ 314325 w 889000"/>
                <a:gd name="connsiteY10" fmla="*/ 200025 h 523875"/>
                <a:gd name="connsiteX11" fmla="*/ 377825 w 889000"/>
                <a:gd name="connsiteY11" fmla="*/ 200025 h 523875"/>
                <a:gd name="connsiteX12" fmla="*/ 377825 w 889000"/>
                <a:gd name="connsiteY12" fmla="*/ 257175 h 523875"/>
                <a:gd name="connsiteX13" fmla="*/ 447675 w 889000"/>
                <a:gd name="connsiteY13" fmla="*/ 257175 h 523875"/>
                <a:gd name="connsiteX14" fmla="*/ 447675 w 889000"/>
                <a:gd name="connsiteY14" fmla="*/ 292100 h 523875"/>
                <a:gd name="connsiteX15" fmla="*/ 498475 w 889000"/>
                <a:gd name="connsiteY15" fmla="*/ 292100 h 523875"/>
                <a:gd name="connsiteX16" fmla="*/ 498475 w 889000"/>
                <a:gd name="connsiteY16" fmla="*/ 327025 h 523875"/>
                <a:gd name="connsiteX17" fmla="*/ 542925 w 889000"/>
                <a:gd name="connsiteY17" fmla="*/ 327025 h 523875"/>
                <a:gd name="connsiteX18" fmla="*/ 542925 w 889000"/>
                <a:gd name="connsiteY18" fmla="*/ 346075 h 523875"/>
                <a:gd name="connsiteX19" fmla="*/ 574675 w 889000"/>
                <a:gd name="connsiteY19" fmla="*/ 346075 h 523875"/>
                <a:gd name="connsiteX20" fmla="*/ 574675 w 889000"/>
                <a:gd name="connsiteY20" fmla="*/ 346075 h 523875"/>
                <a:gd name="connsiteX21" fmla="*/ 574675 w 889000"/>
                <a:gd name="connsiteY21" fmla="*/ 346075 h 523875"/>
                <a:gd name="connsiteX22" fmla="*/ 574675 w 889000"/>
                <a:gd name="connsiteY22" fmla="*/ 377825 h 523875"/>
                <a:gd name="connsiteX23" fmla="*/ 641350 w 889000"/>
                <a:gd name="connsiteY23" fmla="*/ 377825 h 523875"/>
                <a:gd name="connsiteX24" fmla="*/ 641350 w 889000"/>
                <a:gd name="connsiteY24" fmla="*/ 415925 h 523875"/>
                <a:gd name="connsiteX25" fmla="*/ 682625 w 889000"/>
                <a:gd name="connsiteY25" fmla="*/ 415925 h 523875"/>
                <a:gd name="connsiteX26" fmla="*/ 682625 w 889000"/>
                <a:gd name="connsiteY26" fmla="*/ 444500 h 523875"/>
                <a:gd name="connsiteX27" fmla="*/ 723900 w 889000"/>
                <a:gd name="connsiteY27" fmla="*/ 444500 h 523875"/>
                <a:gd name="connsiteX28" fmla="*/ 723900 w 889000"/>
                <a:gd name="connsiteY28" fmla="*/ 473075 h 523875"/>
                <a:gd name="connsiteX29" fmla="*/ 762000 w 889000"/>
                <a:gd name="connsiteY29" fmla="*/ 473075 h 523875"/>
                <a:gd name="connsiteX30" fmla="*/ 762000 w 889000"/>
                <a:gd name="connsiteY30" fmla="*/ 498475 h 523875"/>
                <a:gd name="connsiteX31" fmla="*/ 800100 w 889000"/>
                <a:gd name="connsiteY31" fmla="*/ 498475 h 523875"/>
                <a:gd name="connsiteX32" fmla="*/ 800100 w 889000"/>
                <a:gd name="connsiteY32" fmla="*/ 523875 h 523875"/>
                <a:gd name="connsiteX33" fmla="*/ 889000 w 889000"/>
                <a:gd name="connsiteY33" fmla="*/ 523875 h 5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89000" h="523875">
                  <a:moveTo>
                    <a:pt x="0" y="0"/>
                  </a:moveTo>
                  <a:lnTo>
                    <a:pt x="73025" y="0"/>
                  </a:lnTo>
                  <a:lnTo>
                    <a:pt x="73025" y="34925"/>
                  </a:lnTo>
                  <a:lnTo>
                    <a:pt x="107950" y="34925"/>
                  </a:lnTo>
                  <a:lnTo>
                    <a:pt x="107950" y="82550"/>
                  </a:lnTo>
                  <a:lnTo>
                    <a:pt x="209550" y="82550"/>
                  </a:lnTo>
                  <a:lnTo>
                    <a:pt x="209550" y="117475"/>
                  </a:lnTo>
                  <a:lnTo>
                    <a:pt x="276225" y="117475"/>
                  </a:lnTo>
                  <a:lnTo>
                    <a:pt x="276225" y="152400"/>
                  </a:lnTo>
                  <a:lnTo>
                    <a:pt x="314325" y="152400"/>
                  </a:lnTo>
                  <a:lnTo>
                    <a:pt x="314325" y="200025"/>
                  </a:lnTo>
                  <a:lnTo>
                    <a:pt x="377825" y="200025"/>
                  </a:lnTo>
                  <a:lnTo>
                    <a:pt x="377825" y="257175"/>
                  </a:lnTo>
                  <a:lnTo>
                    <a:pt x="447675" y="257175"/>
                  </a:lnTo>
                  <a:lnTo>
                    <a:pt x="447675" y="292100"/>
                  </a:lnTo>
                  <a:lnTo>
                    <a:pt x="498475" y="292100"/>
                  </a:lnTo>
                  <a:lnTo>
                    <a:pt x="498475" y="327025"/>
                  </a:lnTo>
                  <a:lnTo>
                    <a:pt x="542925" y="327025"/>
                  </a:lnTo>
                  <a:lnTo>
                    <a:pt x="542925" y="346075"/>
                  </a:lnTo>
                  <a:lnTo>
                    <a:pt x="574675" y="346075"/>
                  </a:lnTo>
                  <a:lnTo>
                    <a:pt x="574675" y="346075"/>
                  </a:lnTo>
                  <a:lnTo>
                    <a:pt x="574675" y="346075"/>
                  </a:lnTo>
                  <a:lnTo>
                    <a:pt x="574675" y="377825"/>
                  </a:lnTo>
                  <a:lnTo>
                    <a:pt x="641350" y="377825"/>
                  </a:lnTo>
                  <a:lnTo>
                    <a:pt x="641350" y="415925"/>
                  </a:lnTo>
                  <a:lnTo>
                    <a:pt x="682625" y="415925"/>
                  </a:lnTo>
                  <a:lnTo>
                    <a:pt x="682625" y="444500"/>
                  </a:lnTo>
                  <a:lnTo>
                    <a:pt x="723900" y="444500"/>
                  </a:lnTo>
                  <a:lnTo>
                    <a:pt x="723900" y="473075"/>
                  </a:lnTo>
                  <a:lnTo>
                    <a:pt x="762000" y="473075"/>
                  </a:lnTo>
                  <a:lnTo>
                    <a:pt x="762000" y="498475"/>
                  </a:lnTo>
                  <a:lnTo>
                    <a:pt x="800100" y="498475"/>
                  </a:lnTo>
                  <a:lnTo>
                    <a:pt x="800100" y="523875"/>
                  </a:lnTo>
                  <a:lnTo>
                    <a:pt x="889000" y="523875"/>
                  </a:lnTo>
                </a:path>
              </a:pathLst>
            </a:custGeom>
            <a:noFill/>
            <a:ln w="28575">
              <a:solidFill>
                <a:schemeClr val="accent3"/>
              </a:solidFill>
              <a:miter lim="800000"/>
              <a:headEnd/>
              <a:tailEnd/>
            </a:ln>
          </p:spPr>
          <p:txBody>
            <a:bodyPr rtlCol="0" anchor="ctr"/>
            <a:lstStyle/>
            <a:p>
              <a:pPr algn="ctr"/>
              <a:endParaRPr lang="en-US" dirty="0"/>
            </a:p>
          </p:txBody>
        </p:sp>
        <p:sp>
          <p:nvSpPr>
            <p:cNvPr id="1048692" name="Freeform 200"/>
            <p:cNvSpPr/>
            <p:nvPr/>
          </p:nvSpPr>
          <p:spPr bwMode="auto">
            <a:xfrm>
              <a:off x="5689600" y="4086225"/>
              <a:ext cx="266700" cy="193675"/>
            </a:xfrm>
            <a:custGeom>
              <a:avLst/>
              <a:gdLst>
                <a:gd name="connsiteX0" fmla="*/ 0 w 260350"/>
                <a:gd name="connsiteY0" fmla="*/ 0 h 171450"/>
                <a:gd name="connsiteX1" fmla="*/ 92075 w 260350"/>
                <a:gd name="connsiteY1" fmla="*/ 0 h 171450"/>
                <a:gd name="connsiteX2" fmla="*/ 92075 w 260350"/>
                <a:gd name="connsiteY2" fmla="*/ 34925 h 171450"/>
                <a:gd name="connsiteX3" fmla="*/ 161925 w 260350"/>
                <a:gd name="connsiteY3" fmla="*/ 34925 h 171450"/>
                <a:gd name="connsiteX4" fmla="*/ 161925 w 260350"/>
                <a:gd name="connsiteY4" fmla="*/ 98425 h 171450"/>
                <a:gd name="connsiteX5" fmla="*/ 219075 w 260350"/>
                <a:gd name="connsiteY5" fmla="*/ 98425 h 171450"/>
                <a:gd name="connsiteX6" fmla="*/ 219075 w 260350"/>
                <a:gd name="connsiteY6" fmla="*/ 133350 h 171450"/>
                <a:gd name="connsiteX7" fmla="*/ 260350 w 260350"/>
                <a:gd name="connsiteY7" fmla="*/ 133350 h 171450"/>
                <a:gd name="connsiteX8" fmla="*/ 260350 w 260350"/>
                <a:gd name="connsiteY8" fmla="*/ 171450 h 171450"/>
                <a:gd name="connsiteX0" fmla="*/ 0 w 263525"/>
                <a:gd name="connsiteY0" fmla="*/ 0 h 193675"/>
                <a:gd name="connsiteX1" fmla="*/ 92075 w 263525"/>
                <a:gd name="connsiteY1" fmla="*/ 0 h 193675"/>
                <a:gd name="connsiteX2" fmla="*/ 92075 w 263525"/>
                <a:gd name="connsiteY2" fmla="*/ 34925 h 193675"/>
                <a:gd name="connsiteX3" fmla="*/ 161925 w 263525"/>
                <a:gd name="connsiteY3" fmla="*/ 34925 h 193675"/>
                <a:gd name="connsiteX4" fmla="*/ 161925 w 263525"/>
                <a:gd name="connsiteY4" fmla="*/ 98425 h 193675"/>
                <a:gd name="connsiteX5" fmla="*/ 219075 w 263525"/>
                <a:gd name="connsiteY5" fmla="*/ 98425 h 193675"/>
                <a:gd name="connsiteX6" fmla="*/ 219075 w 263525"/>
                <a:gd name="connsiteY6" fmla="*/ 133350 h 193675"/>
                <a:gd name="connsiteX7" fmla="*/ 260350 w 263525"/>
                <a:gd name="connsiteY7" fmla="*/ 133350 h 193675"/>
                <a:gd name="connsiteX8" fmla="*/ 263525 w 263525"/>
                <a:gd name="connsiteY8" fmla="*/ 193675 h 193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525" h="193675">
                  <a:moveTo>
                    <a:pt x="0" y="0"/>
                  </a:moveTo>
                  <a:lnTo>
                    <a:pt x="92075" y="0"/>
                  </a:lnTo>
                  <a:lnTo>
                    <a:pt x="92075" y="34925"/>
                  </a:lnTo>
                  <a:lnTo>
                    <a:pt x="161925" y="34925"/>
                  </a:lnTo>
                  <a:lnTo>
                    <a:pt x="161925" y="98425"/>
                  </a:lnTo>
                  <a:lnTo>
                    <a:pt x="219075" y="98425"/>
                  </a:lnTo>
                  <a:lnTo>
                    <a:pt x="219075" y="133350"/>
                  </a:lnTo>
                  <a:lnTo>
                    <a:pt x="260350" y="133350"/>
                  </a:lnTo>
                  <a:cubicBezTo>
                    <a:pt x="260350" y="146050"/>
                    <a:pt x="263525" y="180975"/>
                    <a:pt x="263525" y="193675"/>
                  </a:cubicBezTo>
                </a:path>
              </a:pathLst>
            </a:custGeom>
            <a:noFill/>
            <a:ln w="28575">
              <a:solidFill>
                <a:schemeClr val="accent3"/>
              </a:solidFill>
              <a:miter lim="800000"/>
              <a:headEnd/>
              <a:tailEnd/>
            </a:ln>
          </p:spPr>
          <p:txBody>
            <a:bodyPr rtlCol="0" anchor="ctr"/>
            <a:lstStyle/>
            <a:p>
              <a:pPr algn="ctr"/>
              <a:endParaRPr lang="en-US" dirty="0"/>
            </a:p>
          </p:txBody>
        </p:sp>
        <p:sp>
          <p:nvSpPr>
            <p:cNvPr id="1048693" name="Freeform 202"/>
            <p:cNvSpPr/>
            <p:nvPr/>
          </p:nvSpPr>
          <p:spPr bwMode="auto">
            <a:xfrm>
              <a:off x="5962650" y="4279900"/>
              <a:ext cx="209550" cy="104775"/>
            </a:xfrm>
            <a:custGeom>
              <a:avLst/>
              <a:gdLst>
                <a:gd name="connsiteX0" fmla="*/ 209550 w 209550"/>
                <a:gd name="connsiteY0" fmla="*/ 104775 h 104775"/>
                <a:gd name="connsiteX1" fmla="*/ 165100 w 209550"/>
                <a:gd name="connsiteY1" fmla="*/ 104775 h 104775"/>
                <a:gd name="connsiteX2" fmla="*/ 165100 w 209550"/>
                <a:gd name="connsiteY2" fmla="*/ 85725 h 104775"/>
                <a:gd name="connsiteX3" fmla="*/ 123825 w 209550"/>
                <a:gd name="connsiteY3" fmla="*/ 85725 h 104775"/>
                <a:gd name="connsiteX4" fmla="*/ 123825 w 209550"/>
                <a:gd name="connsiteY4" fmla="*/ 47625 h 104775"/>
                <a:gd name="connsiteX5" fmla="*/ 92075 w 209550"/>
                <a:gd name="connsiteY5" fmla="*/ 47625 h 104775"/>
                <a:gd name="connsiteX6" fmla="*/ 92075 w 209550"/>
                <a:gd name="connsiteY6" fmla="*/ 9525 h 104775"/>
                <a:gd name="connsiteX7" fmla="*/ 47625 w 209550"/>
                <a:gd name="connsiteY7" fmla="*/ 9525 h 104775"/>
                <a:gd name="connsiteX8" fmla="*/ 47625 w 209550"/>
                <a:gd name="connsiteY8" fmla="*/ 0 h 104775"/>
                <a:gd name="connsiteX9" fmla="*/ 0 w 209550"/>
                <a:gd name="connsiteY9" fmla="*/ 0 h 104775"/>
                <a:gd name="connsiteX10" fmla="*/ 0 w 209550"/>
                <a:gd name="connsiteY10" fmla="*/ 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550" h="104775">
                  <a:moveTo>
                    <a:pt x="209550" y="104775"/>
                  </a:moveTo>
                  <a:lnTo>
                    <a:pt x="165100" y="104775"/>
                  </a:lnTo>
                  <a:lnTo>
                    <a:pt x="165100" y="85725"/>
                  </a:lnTo>
                  <a:lnTo>
                    <a:pt x="123825" y="85725"/>
                  </a:lnTo>
                  <a:lnTo>
                    <a:pt x="123825" y="47625"/>
                  </a:lnTo>
                  <a:lnTo>
                    <a:pt x="92075" y="47625"/>
                  </a:lnTo>
                  <a:lnTo>
                    <a:pt x="92075" y="9525"/>
                  </a:lnTo>
                  <a:lnTo>
                    <a:pt x="47625" y="9525"/>
                  </a:lnTo>
                  <a:lnTo>
                    <a:pt x="47625" y="0"/>
                  </a:lnTo>
                  <a:lnTo>
                    <a:pt x="0" y="0"/>
                  </a:lnTo>
                  <a:lnTo>
                    <a:pt x="0" y="0"/>
                  </a:lnTo>
                </a:path>
              </a:pathLst>
            </a:custGeom>
            <a:noFill/>
            <a:ln w="28575">
              <a:solidFill>
                <a:schemeClr val="accent3"/>
              </a:solidFill>
              <a:miter lim="800000"/>
              <a:headEnd/>
              <a:tailEnd/>
            </a:ln>
          </p:spPr>
          <p:txBody>
            <a:bodyPr rtlCol="0" anchor="ctr"/>
            <a:lstStyle/>
            <a:p>
              <a:pPr algn="ctr"/>
              <a:endParaRPr lang="en-US" dirty="0"/>
            </a:p>
          </p:txBody>
        </p:sp>
      </p:grpSp>
      <p:grpSp>
        <p:nvGrpSpPr>
          <p:cNvPr id="124" name="Group 196"/>
          <p:cNvGrpSpPr/>
          <p:nvPr/>
        </p:nvGrpSpPr>
        <p:grpSpPr>
          <a:xfrm>
            <a:off x="4838700" y="3543300"/>
            <a:ext cx="2520950" cy="1022350"/>
            <a:chOff x="4838700" y="3543300"/>
            <a:chExt cx="2520950" cy="1022350"/>
          </a:xfrm>
        </p:grpSpPr>
        <p:sp>
          <p:nvSpPr>
            <p:cNvPr id="1048694" name="Freeform 191"/>
            <p:cNvSpPr/>
            <p:nvPr/>
          </p:nvSpPr>
          <p:spPr bwMode="auto">
            <a:xfrm>
              <a:off x="6642100" y="4438650"/>
              <a:ext cx="717550" cy="127000"/>
            </a:xfrm>
            <a:custGeom>
              <a:avLst/>
              <a:gdLst>
                <a:gd name="connsiteX0" fmla="*/ 717550 w 717550"/>
                <a:gd name="connsiteY0" fmla="*/ 127000 h 127000"/>
                <a:gd name="connsiteX1" fmla="*/ 295275 w 717550"/>
                <a:gd name="connsiteY1" fmla="*/ 127000 h 127000"/>
                <a:gd name="connsiteX2" fmla="*/ 295275 w 717550"/>
                <a:gd name="connsiteY2" fmla="*/ 98425 h 127000"/>
                <a:gd name="connsiteX3" fmla="*/ 247650 w 717550"/>
                <a:gd name="connsiteY3" fmla="*/ 98425 h 127000"/>
                <a:gd name="connsiteX4" fmla="*/ 247650 w 717550"/>
                <a:gd name="connsiteY4" fmla="*/ 44450 h 127000"/>
                <a:gd name="connsiteX5" fmla="*/ 219075 w 717550"/>
                <a:gd name="connsiteY5" fmla="*/ 44450 h 127000"/>
                <a:gd name="connsiteX6" fmla="*/ 219075 w 717550"/>
                <a:gd name="connsiteY6" fmla="*/ 22225 h 127000"/>
                <a:gd name="connsiteX7" fmla="*/ 219075 w 717550"/>
                <a:gd name="connsiteY7" fmla="*/ 22225 h 127000"/>
                <a:gd name="connsiteX8" fmla="*/ 196850 w 717550"/>
                <a:gd name="connsiteY8" fmla="*/ 0 h 127000"/>
                <a:gd name="connsiteX9" fmla="*/ 0 w 717550"/>
                <a:gd name="connsiteY9" fmla="*/ 0 h 127000"/>
                <a:gd name="connsiteX0" fmla="*/ 717550 w 717550"/>
                <a:gd name="connsiteY0" fmla="*/ 127000 h 127000"/>
                <a:gd name="connsiteX1" fmla="*/ 295275 w 717550"/>
                <a:gd name="connsiteY1" fmla="*/ 127000 h 127000"/>
                <a:gd name="connsiteX2" fmla="*/ 295275 w 717550"/>
                <a:gd name="connsiteY2" fmla="*/ 98425 h 127000"/>
                <a:gd name="connsiteX3" fmla="*/ 247650 w 717550"/>
                <a:gd name="connsiteY3" fmla="*/ 98425 h 127000"/>
                <a:gd name="connsiteX4" fmla="*/ 247650 w 717550"/>
                <a:gd name="connsiteY4" fmla="*/ 44450 h 127000"/>
                <a:gd name="connsiteX5" fmla="*/ 219075 w 717550"/>
                <a:gd name="connsiteY5" fmla="*/ 44450 h 127000"/>
                <a:gd name="connsiteX6" fmla="*/ 219075 w 717550"/>
                <a:gd name="connsiteY6" fmla="*/ 22225 h 127000"/>
                <a:gd name="connsiteX7" fmla="*/ 200025 w 717550"/>
                <a:gd name="connsiteY7" fmla="*/ 25400 h 127000"/>
                <a:gd name="connsiteX8" fmla="*/ 196850 w 717550"/>
                <a:gd name="connsiteY8" fmla="*/ 0 h 127000"/>
                <a:gd name="connsiteX9" fmla="*/ 0 w 717550"/>
                <a:gd name="connsiteY9" fmla="*/ 0 h 127000"/>
                <a:gd name="connsiteX0" fmla="*/ 717550 w 717550"/>
                <a:gd name="connsiteY0" fmla="*/ 127000 h 127000"/>
                <a:gd name="connsiteX1" fmla="*/ 295275 w 717550"/>
                <a:gd name="connsiteY1" fmla="*/ 127000 h 127000"/>
                <a:gd name="connsiteX2" fmla="*/ 295275 w 717550"/>
                <a:gd name="connsiteY2" fmla="*/ 98425 h 127000"/>
                <a:gd name="connsiteX3" fmla="*/ 247650 w 717550"/>
                <a:gd name="connsiteY3" fmla="*/ 98425 h 127000"/>
                <a:gd name="connsiteX4" fmla="*/ 247650 w 717550"/>
                <a:gd name="connsiteY4" fmla="*/ 44450 h 127000"/>
                <a:gd name="connsiteX5" fmla="*/ 219075 w 717550"/>
                <a:gd name="connsiteY5" fmla="*/ 44450 h 127000"/>
                <a:gd name="connsiteX6" fmla="*/ 219075 w 717550"/>
                <a:gd name="connsiteY6" fmla="*/ 22225 h 127000"/>
                <a:gd name="connsiteX7" fmla="*/ 200025 w 717550"/>
                <a:gd name="connsiteY7" fmla="*/ 22225 h 127000"/>
                <a:gd name="connsiteX8" fmla="*/ 196850 w 717550"/>
                <a:gd name="connsiteY8" fmla="*/ 0 h 127000"/>
                <a:gd name="connsiteX9" fmla="*/ 0 w 717550"/>
                <a:gd name="connsiteY9" fmla="*/ 0 h 12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7550" h="127000">
                  <a:moveTo>
                    <a:pt x="717550" y="127000"/>
                  </a:moveTo>
                  <a:lnTo>
                    <a:pt x="295275" y="127000"/>
                  </a:lnTo>
                  <a:lnTo>
                    <a:pt x="295275" y="98425"/>
                  </a:lnTo>
                  <a:lnTo>
                    <a:pt x="247650" y="98425"/>
                  </a:lnTo>
                  <a:lnTo>
                    <a:pt x="247650" y="44450"/>
                  </a:lnTo>
                  <a:lnTo>
                    <a:pt x="219075" y="44450"/>
                  </a:lnTo>
                  <a:lnTo>
                    <a:pt x="219075" y="22225"/>
                  </a:lnTo>
                  <a:lnTo>
                    <a:pt x="200025" y="22225"/>
                  </a:lnTo>
                  <a:lnTo>
                    <a:pt x="196850" y="0"/>
                  </a:lnTo>
                  <a:lnTo>
                    <a:pt x="0" y="0"/>
                  </a:lnTo>
                </a:path>
              </a:pathLst>
            </a:custGeom>
            <a:noFill/>
            <a:ln w="28575">
              <a:solidFill>
                <a:schemeClr val="accent1"/>
              </a:solidFill>
              <a:miter lim="800000"/>
              <a:headEnd/>
              <a:tailEnd/>
            </a:ln>
          </p:spPr>
          <p:txBody>
            <a:bodyPr rtlCol="0" anchor="ctr"/>
            <a:lstStyle/>
            <a:p>
              <a:pPr algn="ctr"/>
              <a:endParaRPr lang="en-US" dirty="0"/>
            </a:p>
          </p:txBody>
        </p:sp>
        <p:grpSp>
          <p:nvGrpSpPr>
            <p:cNvPr id="125" name="Group 194"/>
            <p:cNvGrpSpPr/>
            <p:nvPr/>
          </p:nvGrpSpPr>
          <p:grpSpPr>
            <a:xfrm>
              <a:off x="4838700" y="3543300"/>
              <a:ext cx="1069975" cy="498475"/>
              <a:chOff x="4838700" y="3543300"/>
              <a:chExt cx="1069975" cy="498475"/>
            </a:xfrm>
          </p:grpSpPr>
          <p:sp>
            <p:nvSpPr>
              <p:cNvPr id="1048695" name="Freeform 192"/>
              <p:cNvSpPr/>
              <p:nvPr/>
            </p:nvSpPr>
            <p:spPr bwMode="auto">
              <a:xfrm>
                <a:off x="4838700" y="3543300"/>
                <a:ext cx="377825" cy="200025"/>
              </a:xfrm>
              <a:custGeom>
                <a:avLst/>
                <a:gdLst>
                  <a:gd name="connsiteX0" fmla="*/ 0 w 377825"/>
                  <a:gd name="connsiteY0" fmla="*/ 0 h 200025"/>
                  <a:gd name="connsiteX1" fmla="*/ 63500 w 377825"/>
                  <a:gd name="connsiteY1" fmla="*/ 0 h 200025"/>
                  <a:gd name="connsiteX2" fmla="*/ 63500 w 377825"/>
                  <a:gd name="connsiteY2" fmla="*/ 47625 h 200025"/>
                  <a:gd name="connsiteX3" fmla="*/ 107950 w 377825"/>
                  <a:gd name="connsiteY3" fmla="*/ 47625 h 200025"/>
                  <a:gd name="connsiteX4" fmla="*/ 107950 w 377825"/>
                  <a:gd name="connsiteY4" fmla="*/ 85725 h 200025"/>
                  <a:gd name="connsiteX5" fmla="*/ 206375 w 377825"/>
                  <a:gd name="connsiteY5" fmla="*/ 85725 h 200025"/>
                  <a:gd name="connsiteX6" fmla="*/ 206375 w 377825"/>
                  <a:gd name="connsiteY6" fmla="*/ 120650 h 200025"/>
                  <a:gd name="connsiteX7" fmla="*/ 269875 w 377825"/>
                  <a:gd name="connsiteY7" fmla="*/ 120650 h 200025"/>
                  <a:gd name="connsiteX8" fmla="*/ 269875 w 377825"/>
                  <a:gd name="connsiteY8" fmla="*/ 149225 h 200025"/>
                  <a:gd name="connsiteX9" fmla="*/ 307975 w 377825"/>
                  <a:gd name="connsiteY9" fmla="*/ 149225 h 200025"/>
                  <a:gd name="connsiteX10" fmla="*/ 307975 w 377825"/>
                  <a:gd name="connsiteY10" fmla="*/ 200025 h 200025"/>
                  <a:gd name="connsiteX11" fmla="*/ 377825 w 377825"/>
                  <a:gd name="connsiteY11" fmla="*/ 2000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7825" h="200025">
                    <a:moveTo>
                      <a:pt x="0" y="0"/>
                    </a:moveTo>
                    <a:lnTo>
                      <a:pt x="63500" y="0"/>
                    </a:lnTo>
                    <a:lnTo>
                      <a:pt x="63500" y="47625"/>
                    </a:lnTo>
                    <a:lnTo>
                      <a:pt x="107950" y="47625"/>
                    </a:lnTo>
                    <a:lnTo>
                      <a:pt x="107950" y="85725"/>
                    </a:lnTo>
                    <a:lnTo>
                      <a:pt x="206375" y="85725"/>
                    </a:lnTo>
                    <a:lnTo>
                      <a:pt x="206375" y="120650"/>
                    </a:lnTo>
                    <a:lnTo>
                      <a:pt x="269875" y="120650"/>
                    </a:lnTo>
                    <a:lnTo>
                      <a:pt x="269875" y="149225"/>
                    </a:lnTo>
                    <a:lnTo>
                      <a:pt x="307975" y="149225"/>
                    </a:lnTo>
                    <a:lnTo>
                      <a:pt x="307975" y="200025"/>
                    </a:lnTo>
                    <a:lnTo>
                      <a:pt x="377825" y="200025"/>
                    </a:lnTo>
                  </a:path>
                </a:pathLst>
              </a:custGeom>
              <a:noFill/>
              <a:ln w="28575">
                <a:solidFill>
                  <a:schemeClr val="accent1"/>
                </a:solidFill>
                <a:miter lim="800000"/>
                <a:headEnd/>
                <a:tailEnd/>
              </a:ln>
            </p:spPr>
            <p:txBody>
              <a:bodyPr rtlCol="0" anchor="ctr"/>
              <a:lstStyle/>
              <a:p>
                <a:pPr algn="ctr"/>
                <a:endParaRPr lang="en-US" dirty="0"/>
              </a:p>
            </p:txBody>
          </p:sp>
          <p:sp>
            <p:nvSpPr>
              <p:cNvPr id="1048696" name="Freeform 193"/>
              <p:cNvSpPr/>
              <p:nvPr/>
            </p:nvSpPr>
            <p:spPr bwMode="auto">
              <a:xfrm>
                <a:off x="5200650" y="3752850"/>
                <a:ext cx="708025" cy="288925"/>
              </a:xfrm>
              <a:custGeom>
                <a:avLst/>
                <a:gdLst>
                  <a:gd name="connsiteX0" fmla="*/ 0 w 708025"/>
                  <a:gd name="connsiteY0" fmla="*/ 0 h 288925"/>
                  <a:gd name="connsiteX1" fmla="*/ 127000 w 708025"/>
                  <a:gd name="connsiteY1" fmla="*/ 0 h 288925"/>
                  <a:gd name="connsiteX2" fmla="*/ 127000 w 708025"/>
                  <a:gd name="connsiteY2" fmla="*/ 31750 h 288925"/>
                  <a:gd name="connsiteX3" fmla="*/ 228600 w 708025"/>
                  <a:gd name="connsiteY3" fmla="*/ 31750 h 288925"/>
                  <a:gd name="connsiteX4" fmla="*/ 228600 w 708025"/>
                  <a:gd name="connsiteY4" fmla="*/ 60325 h 288925"/>
                  <a:gd name="connsiteX5" fmla="*/ 295275 w 708025"/>
                  <a:gd name="connsiteY5" fmla="*/ 60325 h 288925"/>
                  <a:gd name="connsiteX6" fmla="*/ 295275 w 708025"/>
                  <a:gd name="connsiteY6" fmla="*/ 107950 h 288925"/>
                  <a:gd name="connsiteX7" fmla="*/ 352425 w 708025"/>
                  <a:gd name="connsiteY7" fmla="*/ 107950 h 288925"/>
                  <a:gd name="connsiteX8" fmla="*/ 352425 w 708025"/>
                  <a:gd name="connsiteY8" fmla="*/ 127000 h 288925"/>
                  <a:gd name="connsiteX9" fmla="*/ 390525 w 708025"/>
                  <a:gd name="connsiteY9" fmla="*/ 127000 h 288925"/>
                  <a:gd name="connsiteX10" fmla="*/ 390525 w 708025"/>
                  <a:gd name="connsiteY10" fmla="*/ 142875 h 288925"/>
                  <a:gd name="connsiteX11" fmla="*/ 422275 w 708025"/>
                  <a:gd name="connsiteY11" fmla="*/ 142875 h 288925"/>
                  <a:gd name="connsiteX12" fmla="*/ 422275 w 708025"/>
                  <a:gd name="connsiteY12" fmla="*/ 142875 h 288925"/>
                  <a:gd name="connsiteX13" fmla="*/ 422275 w 708025"/>
                  <a:gd name="connsiteY13" fmla="*/ 168275 h 288925"/>
                  <a:gd name="connsiteX14" fmla="*/ 457200 w 708025"/>
                  <a:gd name="connsiteY14" fmla="*/ 168275 h 288925"/>
                  <a:gd name="connsiteX15" fmla="*/ 457200 w 708025"/>
                  <a:gd name="connsiteY15" fmla="*/ 193675 h 288925"/>
                  <a:gd name="connsiteX16" fmla="*/ 523875 w 708025"/>
                  <a:gd name="connsiteY16" fmla="*/ 193675 h 288925"/>
                  <a:gd name="connsiteX17" fmla="*/ 523875 w 708025"/>
                  <a:gd name="connsiteY17" fmla="*/ 222250 h 288925"/>
                  <a:gd name="connsiteX18" fmla="*/ 581025 w 708025"/>
                  <a:gd name="connsiteY18" fmla="*/ 222250 h 288925"/>
                  <a:gd name="connsiteX19" fmla="*/ 581025 w 708025"/>
                  <a:gd name="connsiteY19" fmla="*/ 244475 h 288925"/>
                  <a:gd name="connsiteX20" fmla="*/ 619125 w 708025"/>
                  <a:gd name="connsiteY20" fmla="*/ 244475 h 288925"/>
                  <a:gd name="connsiteX21" fmla="*/ 619125 w 708025"/>
                  <a:gd name="connsiteY21" fmla="*/ 276225 h 288925"/>
                  <a:gd name="connsiteX22" fmla="*/ 647700 w 708025"/>
                  <a:gd name="connsiteY22" fmla="*/ 276225 h 288925"/>
                  <a:gd name="connsiteX23" fmla="*/ 647700 w 708025"/>
                  <a:gd name="connsiteY23" fmla="*/ 288925 h 288925"/>
                  <a:gd name="connsiteX24" fmla="*/ 708025 w 708025"/>
                  <a:gd name="connsiteY24" fmla="*/ 288925 h 288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08025" h="288925">
                    <a:moveTo>
                      <a:pt x="0" y="0"/>
                    </a:moveTo>
                    <a:lnTo>
                      <a:pt x="127000" y="0"/>
                    </a:lnTo>
                    <a:lnTo>
                      <a:pt x="127000" y="31750"/>
                    </a:lnTo>
                    <a:lnTo>
                      <a:pt x="228600" y="31750"/>
                    </a:lnTo>
                    <a:lnTo>
                      <a:pt x="228600" y="60325"/>
                    </a:lnTo>
                    <a:lnTo>
                      <a:pt x="295275" y="60325"/>
                    </a:lnTo>
                    <a:lnTo>
                      <a:pt x="295275" y="107950"/>
                    </a:lnTo>
                    <a:lnTo>
                      <a:pt x="352425" y="107950"/>
                    </a:lnTo>
                    <a:lnTo>
                      <a:pt x="352425" y="127000"/>
                    </a:lnTo>
                    <a:lnTo>
                      <a:pt x="390525" y="127000"/>
                    </a:lnTo>
                    <a:lnTo>
                      <a:pt x="390525" y="142875"/>
                    </a:lnTo>
                    <a:lnTo>
                      <a:pt x="422275" y="142875"/>
                    </a:lnTo>
                    <a:lnTo>
                      <a:pt x="422275" y="142875"/>
                    </a:lnTo>
                    <a:lnTo>
                      <a:pt x="422275" y="168275"/>
                    </a:lnTo>
                    <a:lnTo>
                      <a:pt x="457200" y="168275"/>
                    </a:lnTo>
                    <a:lnTo>
                      <a:pt x="457200" y="193675"/>
                    </a:lnTo>
                    <a:lnTo>
                      <a:pt x="523875" y="193675"/>
                    </a:lnTo>
                    <a:lnTo>
                      <a:pt x="523875" y="222250"/>
                    </a:lnTo>
                    <a:lnTo>
                      <a:pt x="581025" y="222250"/>
                    </a:lnTo>
                    <a:lnTo>
                      <a:pt x="581025" y="244475"/>
                    </a:lnTo>
                    <a:lnTo>
                      <a:pt x="619125" y="244475"/>
                    </a:lnTo>
                    <a:lnTo>
                      <a:pt x="619125" y="276225"/>
                    </a:lnTo>
                    <a:lnTo>
                      <a:pt x="647700" y="276225"/>
                    </a:lnTo>
                    <a:lnTo>
                      <a:pt x="647700" y="288925"/>
                    </a:lnTo>
                    <a:lnTo>
                      <a:pt x="708025" y="288925"/>
                    </a:lnTo>
                  </a:path>
                </a:pathLst>
              </a:custGeom>
              <a:noFill/>
              <a:ln w="28575">
                <a:solidFill>
                  <a:schemeClr val="accent1"/>
                </a:solidFill>
                <a:miter lim="800000"/>
                <a:headEnd/>
                <a:tailEnd/>
              </a:ln>
            </p:spPr>
            <p:txBody>
              <a:bodyPr rtlCol="0" anchor="ctr"/>
              <a:lstStyle/>
              <a:p>
                <a:pPr algn="ctr"/>
                <a:endParaRPr lang="en-US" dirty="0"/>
              </a:p>
            </p:txBody>
          </p:sp>
        </p:grpSp>
        <p:sp>
          <p:nvSpPr>
            <p:cNvPr id="1048697" name="Freeform 195"/>
            <p:cNvSpPr/>
            <p:nvPr/>
          </p:nvSpPr>
          <p:spPr bwMode="auto">
            <a:xfrm>
              <a:off x="5889625" y="4054475"/>
              <a:ext cx="755650" cy="377825"/>
            </a:xfrm>
            <a:custGeom>
              <a:avLst/>
              <a:gdLst>
                <a:gd name="connsiteX0" fmla="*/ 0 w 755650"/>
                <a:gd name="connsiteY0" fmla="*/ 0 h 377825"/>
                <a:gd name="connsiteX1" fmla="*/ 50800 w 755650"/>
                <a:gd name="connsiteY1" fmla="*/ 0 h 377825"/>
                <a:gd name="connsiteX2" fmla="*/ 50800 w 755650"/>
                <a:gd name="connsiteY2" fmla="*/ 44450 h 377825"/>
                <a:gd name="connsiteX3" fmla="*/ 98425 w 755650"/>
                <a:gd name="connsiteY3" fmla="*/ 44450 h 377825"/>
                <a:gd name="connsiteX4" fmla="*/ 98425 w 755650"/>
                <a:gd name="connsiteY4" fmla="*/ 66675 h 377825"/>
                <a:gd name="connsiteX5" fmla="*/ 161925 w 755650"/>
                <a:gd name="connsiteY5" fmla="*/ 66675 h 377825"/>
                <a:gd name="connsiteX6" fmla="*/ 161925 w 755650"/>
                <a:gd name="connsiteY6" fmla="*/ 101600 h 377825"/>
                <a:gd name="connsiteX7" fmla="*/ 180975 w 755650"/>
                <a:gd name="connsiteY7" fmla="*/ 101600 h 377825"/>
                <a:gd name="connsiteX8" fmla="*/ 180975 w 755650"/>
                <a:gd name="connsiteY8" fmla="*/ 133350 h 377825"/>
                <a:gd name="connsiteX9" fmla="*/ 225425 w 755650"/>
                <a:gd name="connsiteY9" fmla="*/ 133350 h 377825"/>
                <a:gd name="connsiteX10" fmla="*/ 225425 w 755650"/>
                <a:gd name="connsiteY10" fmla="*/ 158750 h 377825"/>
                <a:gd name="connsiteX11" fmla="*/ 266700 w 755650"/>
                <a:gd name="connsiteY11" fmla="*/ 158750 h 377825"/>
                <a:gd name="connsiteX12" fmla="*/ 266700 w 755650"/>
                <a:gd name="connsiteY12" fmla="*/ 177800 h 377825"/>
                <a:gd name="connsiteX13" fmla="*/ 323850 w 755650"/>
                <a:gd name="connsiteY13" fmla="*/ 177800 h 377825"/>
                <a:gd name="connsiteX14" fmla="*/ 323850 w 755650"/>
                <a:gd name="connsiteY14" fmla="*/ 203200 h 377825"/>
                <a:gd name="connsiteX15" fmla="*/ 352425 w 755650"/>
                <a:gd name="connsiteY15" fmla="*/ 203200 h 377825"/>
                <a:gd name="connsiteX16" fmla="*/ 352425 w 755650"/>
                <a:gd name="connsiteY16" fmla="*/ 225425 h 377825"/>
                <a:gd name="connsiteX17" fmla="*/ 434975 w 755650"/>
                <a:gd name="connsiteY17" fmla="*/ 225425 h 377825"/>
                <a:gd name="connsiteX18" fmla="*/ 434975 w 755650"/>
                <a:gd name="connsiteY18" fmla="*/ 257175 h 377825"/>
                <a:gd name="connsiteX19" fmla="*/ 492125 w 755650"/>
                <a:gd name="connsiteY19" fmla="*/ 257175 h 377825"/>
                <a:gd name="connsiteX20" fmla="*/ 492125 w 755650"/>
                <a:gd name="connsiteY20" fmla="*/ 263525 h 377825"/>
                <a:gd name="connsiteX21" fmla="*/ 561975 w 755650"/>
                <a:gd name="connsiteY21" fmla="*/ 263525 h 377825"/>
                <a:gd name="connsiteX22" fmla="*/ 561975 w 755650"/>
                <a:gd name="connsiteY22" fmla="*/ 285750 h 377825"/>
                <a:gd name="connsiteX23" fmla="*/ 596900 w 755650"/>
                <a:gd name="connsiteY23" fmla="*/ 285750 h 377825"/>
                <a:gd name="connsiteX24" fmla="*/ 596900 w 755650"/>
                <a:gd name="connsiteY24" fmla="*/ 311150 h 377825"/>
                <a:gd name="connsiteX25" fmla="*/ 669925 w 755650"/>
                <a:gd name="connsiteY25" fmla="*/ 311150 h 377825"/>
                <a:gd name="connsiteX26" fmla="*/ 669925 w 755650"/>
                <a:gd name="connsiteY26" fmla="*/ 361950 h 377825"/>
                <a:gd name="connsiteX27" fmla="*/ 755650 w 755650"/>
                <a:gd name="connsiteY27" fmla="*/ 361950 h 377825"/>
                <a:gd name="connsiteX28" fmla="*/ 755650 w 755650"/>
                <a:gd name="connsiteY28" fmla="*/ 377825 h 377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55650" h="377825">
                  <a:moveTo>
                    <a:pt x="0" y="0"/>
                  </a:moveTo>
                  <a:lnTo>
                    <a:pt x="50800" y="0"/>
                  </a:lnTo>
                  <a:lnTo>
                    <a:pt x="50800" y="44450"/>
                  </a:lnTo>
                  <a:lnTo>
                    <a:pt x="98425" y="44450"/>
                  </a:lnTo>
                  <a:lnTo>
                    <a:pt x="98425" y="66675"/>
                  </a:lnTo>
                  <a:lnTo>
                    <a:pt x="161925" y="66675"/>
                  </a:lnTo>
                  <a:lnTo>
                    <a:pt x="161925" y="101600"/>
                  </a:lnTo>
                  <a:lnTo>
                    <a:pt x="180975" y="101600"/>
                  </a:lnTo>
                  <a:lnTo>
                    <a:pt x="180975" y="133350"/>
                  </a:lnTo>
                  <a:lnTo>
                    <a:pt x="225425" y="133350"/>
                  </a:lnTo>
                  <a:lnTo>
                    <a:pt x="225425" y="158750"/>
                  </a:lnTo>
                  <a:lnTo>
                    <a:pt x="266700" y="158750"/>
                  </a:lnTo>
                  <a:lnTo>
                    <a:pt x="266700" y="177800"/>
                  </a:lnTo>
                  <a:lnTo>
                    <a:pt x="323850" y="177800"/>
                  </a:lnTo>
                  <a:lnTo>
                    <a:pt x="323850" y="203200"/>
                  </a:lnTo>
                  <a:lnTo>
                    <a:pt x="352425" y="203200"/>
                  </a:lnTo>
                  <a:lnTo>
                    <a:pt x="352425" y="225425"/>
                  </a:lnTo>
                  <a:lnTo>
                    <a:pt x="434975" y="225425"/>
                  </a:lnTo>
                  <a:lnTo>
                    <a:pt x="434975" y="257175"/>
                  </a:lnTo>
                  <a:lnTo>
                    <a:pt x="492125" y="257175"/>
                  </a:lnTo>
                  <a:lnTo>
                    <a:pt x="492125" y="263525"/>
                  </a:lnTo>
                  <a:lnTo>
                    <a:pt x="561975" y="263525"/>
                  </a:lnTo>
                  <a:lnTo>
                    <a:pt x="561975" y="285750"/>
                  </a:lnTo>
                  <a:lnTo>
                    <a:pt x="596900" y="285750"/>
                  </a:lnTo>
                  <a:lnTo>
                    <a:pt x="596900" y="311150"/>
                  </a:lnTo>
                  <a:lnTo>
                    <a:pt x="669925" y="311150"/>
                  </a:lnTo>
                  <a:lnTo>
                    <a:pt x="669925" y="361950"/>
                  </a:lnTo>
                  <a:lnTo>
                    <a:pt x="755650" y="361950"/>
                  </a:lnTo>
                  <a:lnTo>
                    <a:pt x="755650" y="377825"/>
                  </a:lnTo>
                </a:path>
              </a:pathLst>
            </a:custGeom>
            <a:noFill/>
            <a:ln w="28575">
              <a:solidFill>
                <a:schemeClr val="accent1"/>
              </a:solidFill>
              <a:miter lim="800000"/>
              <a:headEnd/>
              <a:tailEnd/>
            </a:ln>
          </p:spPr>
          <p:txBody>
            <a:bodyPr rtlCol="0" anchor="ctr"/>
            <a:lstStyle/>
            <a:p>
              <a:pPr algn="ctr"/>
              <a:endParaRPr lang="en-US" dirty="0"/>
            </a:p>
          </p:txBody>
        </p:sp>
      </p:grpSp>
      <p:sp>
        <p:nvSpPr>
          <p:cNvPr id="1048698" name="Title 1"/>
          <p:cNvSpPr>
            <a:spLocks noGrp="1"/>
          </p:cNvSpPr>
          <p:nvPr>
            <p:ph type="title"/>
          </p:nvPr>
        </p:nvSpPr>
        <p:spPr/>
        <p:txBody>
          <a:bodyPr/>
          <a:lstStyle/>
          <a:p>
            <a:r>
              <a:rPr lang="en-US" dirty="0"/>
              <a:t>Induction and Maintenance BCG for High-Risk NMIBC</a:t>
            </a:r>
          </a:p>
        </p:txBody>
      </p:sp>
      <p:sp>
        <p:nvSpPr>
          <p:cNvPr id="1048699" name="Content Placeholder 5"/>
          <p:cNvSpPr>
            <a:spLocks noGrp="1"/>
          </p:cNvSpPr>
          <p:nvPr>
            <p:ph idx="1"/>
          </p:nvPr>
        </p:nvSpPr>
        <p:spPr>
          <a:xfrm>
            <a:off x="604675" y="1513047"/>
            <a:ext cx="10877529" cy="1246195"/>
          </a:xfrm>
        </p:spPr>
        <p:txBody>
          <a:bodyPr/>
          <a:lstStyle/>
          <a:p>
            <a:pPr>
              <a:lnSpc>
                <a:spcPct val="100000"/>
              </a:lnSpc>
              <a:spcBef>
                <a:spcPts val="600"/>
              </a:spcBef>
              <a:spcAft>
                <a:spcPts val="0"/>
              </a:spcAft>
            </a:pPr>
            <a:r>
              <a:rPr lang="en-US" sz="1800" b="0" i="0" dirty="0">
                <a:solidFill>
                  <a:srgbClr val="212121"/>
                </a:solidFill>
                <a:effectLst/>
                <a:cs typeface="Calibri" panose="020F0502020204030204" pitchFamily="34" charset="0"/>
              </a:rPr>
              <a:t>SWOG 8507 study (6+3 protocol): Patients with transitional cell carcinoma of the bladder, with CIS, or an increased risk of recurrence*</a:t>
            </a:r>
          </a:p>
          <a:p>
            <a:pPr lvl="1">
              <a:lnSpc>
                <a:spcPct val="100000"/>
              </a:lnSpc>
              <a:spcBef>
                <a:spcPts val="600"/>
              </a:spcBef>
              <a:spcAft>
                <a:spcPts val="0"/>
              </a:spcAft>
            </a:pPr>
            <a:r>
              <a:rPr lang="en-US" sz="1600" b="0" i="0" dirty="0">
                <a:solidFill>
                  <a:srgbClr val="212121"/>
                </a:solidFill>
                <a:effectLst/>
                <a:cs typeface="Calibri" panose="020F0502020204030204" pitchFamily="34" charset="0"/>
              </a:rPr>
              <a:t>Total of 660 patients were started on a 6-wk induction course of intravesical and percutaneous Connaught BCG</a:t>
            </a:r>
          </a:p>
          <a:p>
            <a:pPr lvl="1">
              <a:lnSpc>
                <a:spcPct val="100000"/>
              </a:lnSpc>
              <a:spcBef>
                <a:spcPts val="600"/>
              </a:spcBef>
              <a:spcAft>
                <a:spcPts val="0"/>
              </a:spcAft>
            </a:pPr>
            <a:r>
              <a:rPr lang="en-US" sz="1600" dirty="0">
                <a:solidFill>
                  <a:srgbClr val="212121"/>
                </a:solidFill>
                <a:cs typeface="Calibri" panose="020F0502020204030204" pitchFamily="34" charset="0"/>
              </a:rPr>
              <a:t>3 mo following initiation of BCG induction, 550 patients were stratified by purified protein derivative skin test and the presence of CIS and then randomized to receive either BCG maintenance no BCG maintenance  </a:t>
            </a:r>
          </a:p>
        </p:txBody>
      </p:sp>
      <p:sp>
        <p:nvSpPr>
          <p:cNvPr id="1048700" name="TextBox 6"/>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Lamm. J Urol. 2000;163:1124.</a:t>
            </a:r>
          </a:p>
        </p:txBody>
      </p:sp>
      <p:sp>
        <p:nvSpPr>
          <p:cNvPr id="1048701" name="TextBox 7"/>
          <p:cNvSpPr txBox="1"/>
          <p:nvPr/>
        </p:nvSpPr>
        <p:spPr bwMode="auto">
          <a:xfrm>
            <a:off x="1106866" y="3020606"/>
            <a:ext cx="303113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Recurrence-Free Survival</a:t>
            </a:r>
          </a:p>
        </p:txBody>
      </p:sp>
      <p:sp>
        <p:nvSpPr>
          <p:cNvPr id="1048702" name="TextBox 8"/>
          <p:cNvSpPr txBox="1"/>
          <p:nvPr/>
        </p:nvSpPr>
        <p:spPr bwMode="auto">
          <a:xfrm>
            <a:off x="4838330" y="3020606"/>
            <a:ext cx="2854103"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Worsening-Free Survival</a:t>
            </a:r>
          </a:p>
        </p:txBody>
      </p:sp>
      <p:sp>
        <p:nvSpPr>
          <p:cNvPr id="1048703" name="TextBox 9"/>
          <p:cNvSpPr txBox="1"/>
          <p:nvPr/>
        </p:nvSpPr>
        <p:spPr bwMode="auto">
          <a:xfrm>
            <a:off x="8561327" y="2983820"/>
            <a:ext cx="3187083"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Survival for All Eligible Patients With NED at Randomization</a:t>
            </a:r>
          </a:p>
        </p:txBody>
      </p:sp>
      <p:sp>
        <p:nvSpPr>
          <p:cNvPr id="1048704" name="TextBox 10"/>
          <p:cNvSpPr txBox="1"/>
          <p:nvPr/>
        </p:nvSpPr>
        <p:spPr bwMode="auto">
          <a:xfrm>
            <a:off x="987317" y="5886914"/>
            <a:ext cx="3150969" cy="338554"/>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Mo</a:t>
            </a:r>
          </a:p>
        </p:txBody>
      </p:sp>
      <p:sp>
        <p:nvSpPr>
          <p:cNvPr id="1048705" name="TextBox 13"/>
          <p:cNvSpPr txBox="1"/>
          <p:nvPr/>
        </p:nvSpPr>
        <p:spPr bwMode="auto">
          <a:xfrm>
            <a:off x="4545629" y="5886914"/>
            <a:ext cx="3150969" cy="338554"/>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Time (Mo)</a:t>
            </a:r>
          </a:p>
        </p:txBody>
      </p:sp>
      <p:sp>
        <p:nvSpPr>
          <p:cNvPr id="1048706" name="Rectangle 11"/>
          <p:cNvSpPr/>
          <p:nvPr/>
        </p:nvSpPr>
        <p:spPr bwMode="auto">
          <a:xfrm>
            <a:off x="495300" y="5700560"/>
            <a:ext cx="422440" cy="270526"/>
          </a:xfrm>
          <a:prstGeom prst="rect">
            <a:avLst/>
          </a:prstGeom>
          <a:solidFill>
            <a:schemeClr val="tx1"/>
          </a:solidFill>
          <a:ln w="0">
            <a:solidFill>
              <a:schemeClr val="tx1"/>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cxnSp>
        <p:nvCxnSpPr>
          <p:cNvPr id="3145735" name="Straight Connector 17"/>
          <p:cNvCxnSpPr>
            <a:cxnSpLocks/>
          </p:cNvCxnSpPr>
          <p:nvPr/>
        </p:nvCxnSpPr>
        <p:spPr bwMode="auto">
          <a:xfrm>
            <a:off x="1119633" y="3552433"/>
            <a:ext cx="0" cy="2104930"/>
          </a:xfrm>
          <a:prstGeom prst="line">
            <a:avLst/>
          </a:prstGeom>
          <a:noFill/>
          <a:ln w="28575" cap="flat" cmpd="sng" algn="ctr">
            <a:solidFill>
              <a:schemeClr val="bg1"/>
            </a:solidFill>
            <a:prstDash val="solid"/>
            <a:round/>
            <a:headEnd type="none" w="med" len="med"/>
            <a:tailEnd type="none" w="med" len="med"/>
          </a:ln>
          <a:effectLst/>
        </p:spPr>
      </p:cxnSp>
      <p:cxnSp>
        <p:nvCxnSpPr>
          <p:cNvPr id="3145736" name="Straight Connector 19"/>
          <p:cNvCxnSpPr>
            <a:cxnSpLocks/>
          </p:cNvCxnSpPr>
          <p:nvPr/>
        </p:nvCxnSpPr>
        <p:spPr bwMode="auto">
          <a:xfrm>
            <a:off x="1108316" y="5652836"/>
            <a:ext cx="2937850" cy="0"/>
          </a:xfrm>
          <a:prstGeom prst="line">
            <a:avLst/>
          </a:prstGeom>
          <a:noFill/>
          <a:ln w="28575" cap="flat" cmpd="sng" algn="ctr">
            <a:solidFill>
              <a:schemeClr val="bg1"/>
            </a:solidFill>
            <a:prstDash val="solid"/>
            <a:round/>
            <a:headEnd type="none" w="med" len="med"/>
            <a:tailEnd type="none" w="med" len="med"/>
          </a:ln>
          <a:effectLst/>
        </p:spPr>
      </p:cxnSp>
      <p:cxnSp>
        <p:nvCxnSpPr>
          <p:cNvPr id="3145737" name="Straight Connector 21"/>
          <p:cNvCxnSpPr>
            <a:cxnSpLocks/>
          </p:cNvCxnSpPr>
          <p:nvPr/>
        </p:nvCxnSpPr>
        <p:spPr bwMode="auto">
          <a:xfrm flipH="1">
            <a:off x="1067576" y="355695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38" name="Straight Connector 22"/>
          <p:cNvCxnSpPr>
            <a:cxnSpLocks/>
          </p:cNvCxnSpPr>
          <p:nvPr/>
        </p:nvCxnSpPr>
        <p:spPr bwMode="auto">
          <a:xfrm flipH="1">
            <a:off x="1067576" y="3976134"/>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39" name="Straight Connector 23"/>
          <p:cNvCxnSpPr>
            <a:cxnSpLocks/>
          </p:cNvCxnSpPr>
          <p:nvPr/>
        </p:nvCxnSpPr>
        <p:spPr bwMode="auto">
          <a:xfrm flipH="1">
            <a:off x="1067576" y="439530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40" name="Straight Connector 24"/>
          <p:cNvCxnSpPr>
            <a:cxnSpLocks/>
          </p:cNvCxnSpPr>
          <p:nvPr/>
        </p:nvCxnSpPr>
        <p:spPr bwMode="auto">
          <a:xfrm flipH="1">
            <a:off x="1067576" y="4814484"/>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41" name="Straight Connector 25"/>
          <p:cNvCxnSpPr>
            <a:cxnSpLocks/>
          </p:cNvCxnSpPr>
          <p:nvPr/>
        </p:nvCxnSpPr>
        <p:spPr bwMode="auto">
          <a:xfrm flipH="1">
            <a:off x="1067576" y="523365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42" name="Straight Connector 26"/>
          <p:cNvCxnSpPr>
            <a:cxnSpLocks/>
          </p:cNvCxnSpPr>
          <p:nvPr/>
        </p:nvCxnSpPr>
        <p:spPr bwMode="auto">
          <a:xfrm flipH="1">
            <a:off x="1067576" y="5652836"/>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43" name="Straight Connector 28"/>
          <p:cNvCxnSpPr>
            <a:cxnSpLocks/>
          </p:cNvCxnSpPr>
          <p:nvPr/>
        </p:nvCxnSpPr>
        <p:spPr bwMode="auto">
          <a:xfrm>
            <a:off x="1119633"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4" name="Straight Connector 29"/>
          <p:cNvCxnSpPr>
            <a:cxnSpLocks/>
          </p:cNvCxnSpPr>
          <p:nvPr/>
        </p:nvCxnSpPr>
        <p:spPr bwMode="auto">
          <a:xfrm>
            <a:off x="1604748"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5" name="Straight Connector 30"/>
          <p:cNvCxnSpPr>
            <a:cxnSpLocks/>
          </p:cNvCxnSpPr>
          <p:nvPr/>
        </p:nvCxnSpPr>
        <p:spPr bwMode="auto">
          <a:xfrm>
            <a:off x="2089863"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6" name="Straight Connector 31"/>
          <p:cNvCxnSpPr>
            <a:cxnSpLocks/>
          </p:cNvCxnSpPr>
          <p:nvPr/>
        </p:nvCxnSpPr>
        <p:spPr bwMode="auto">
          <a:xfrm>
            <a:off x="2574978"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7" name="Straight Connector 32"/>
          <p:cNvCxnSpPr>
            <a:cxnSpLocks/>
          </p:cNvCxnSpPr>
          <p:nvPr/>
        </p:nvCxnSpPr>
        <p:spPr bwMode="auto">
          <a:xfrm>
            <a:off x="3060093"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8" name="Straight Connector 33"/>
          <p:cNvCxnSpPr>
            <a:cxnSpLocks/>
          </p:cNvCxnSpPr>
          <p:nvPr/>
        </p:nvCxnSpPr>
        <p:spPr bwMode="auto">
          <a:xfrm>
            <a:off x="3545208" y="564831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49" name="Straight Connector 34"/>
          <p:cNvCxnSpPr>
            <a:cxnSpLocks/>
          </p:cNvCxnSpPr>
          <p:nvPr/>
        </p:nvCxnSpPr>
        <p:spPr bwMode="auto">
          <a:xfrm>
            <a:off x="4030322" y="5648310"/>
            <a:ext cx="0" cy="67901"/>
          </a:xfrm>
          <a:prstGeom prst="line">
            <a:avLst/>
          </a:prstGeom>
          <a:noFill/>
          <a:ln w="28575" cap="flat" cmpd="sng" algn="ctr">
            <a:solidFill>
              <a:schemeClr val="bg1"/>
            </a:solidFill>
            <a:prstDash val="solid"/>
            <a:round/>
            <a:headEnd type="none" w="med" len="med"/>
            <a:tailEnd type="none" w="med" len="med"/>
          </a:ln>
          <a:effectLst/>
        </p:spPr>
      </p:cxnSp>
      <p:sp>
        <p:nvSpPr>
          <p:cNvPr id="1048707" name="TextBox 35"/>
          <p:cNvSpPr txBox="1"/>
          <p:nvPr/>
        </p:nvSpPr>
        <p:spPr bwMode="auto">
          <a:xfrm>
            <a:off x="569635" y="3375890"/>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100</a:t>
            </a:r>
          </a:p>
        </p:txBody>
      </p:sp>
      <p:sp>
        <p:nvSpPr>
          <p:cNvPr id="1048708" name="TextBox 36"/>
          <p:cNvSpPr txBox="1"/>
          <p:nvPr/>
        </p:nvSpPr>
        <p:spPr bwMode="auto">
          <a:xfrm>
            <a:off x="569635" y="3795367"/>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80</a:t>
            </a:r>
          </a:p>
        </p:txBody>
      </p:sp>
      <p:sp>
        <p:nvSpPr>
          <p:cNvPr id="1048709" name="TextBox 37"/>
          <p:cNvSpPr txBox="1"/>
          <p:nvPr/>
        </p:nvSpPr>
        <p:spPr bwMode="auto">
          <a:xfrm>
            <a:off x="569635" y="4214844"/>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60</a:t>
            </a:r>
          </a:p>
        </p:txBody>
      </p:sp>
      <p:sp>
        <p:nvSpPr>
          <p:cNvPr id="1048710" name="TextBox 38"/>
          <p:cNvSpPr txBox="1"/>
          <p:nvPr/>
        </p:nvSpPr>
        <p:spPr bwMode="auto">
          <a:xfrm>
            <a:off x="569635" y="4634321"/>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40</a:t>
            </a:r>
          </a:p>
        </p:txBody>
      </p:sp>
      <p:sp>
        <p:nvSpPr>
          <p:cNvPr id="1048711" name="TextBox 39"/>
          <p:cNvSpPr txBox="1"/>
          <p:nvPr/>
        </p:nvSpPr>
        <p:spPr bwMode="auto">
          <a:xfrm>
            <a:off x="569635" y="5053798"/>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20</a:t>
            </a:r>
          </a:p>
        </p:txBody>
      </p:sp>
      <p:sp>
        <p:nvSpPr>
          <p:cNvPr id="1048712" name="TextBox 40"/>
          <p:cNvSpPr txBox="1"/>
          <p:nvPr/>
        </p:nvSpPr>
        <p:spPr bwMode="auto">
          <a:xfrm>
            <a:off x="569635" y="5473276"/>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13" name="TextBox 41"/>
          <p:cNvSpPr txBox="1"/>
          <p:nvPr/>
        </p:nvSpPr>
        <p:spPr bwMode="auto">
          <a:xfrm>
            <a:off x="3745893"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144</a:t>
            </a:r>
          </a:p>
        </p:txBody>
      </p:sp>
      <p:sp>
        <p:nvSpPr>
          <p:cNvPr id="1048714" name="TextBox 42"/>
          <p:cNvSpPr txBox="1"/>
          <p:nvPr/>
        </p:nvSpPr>
        <p:spPr bwMode="auto">
          <a:xfrm>
            <a:off x="847275"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15" name="TextBox 43"/>
          <p:cNvSpPr txBox="1"/>
          <p:nvPr/>
        </p:nvSpPr>
        <p:spPr bwMode="auto">
          <a:xfrm>
            <a:off x="1330378"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24</a:t>
            </a:r>
          </a:p>
        </p:txBody>
      </p:sp>
      <p:sp>
        <p:nvSpPr>
          <p:cNvPr id="1048716" name="TextBox 44"/>
          <p:cNvSpPr txBox="1"/>
          <p:nvPr/>
        </p:nvSpPr>
        <p:spPr bwMode="auto">
          <a:xfrm>
            <a:off x="1813481"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48</a:t>
            </a:r>
          </a:p>
        </p:txBody>
      </p:sp>
      <p:sp>
        <p:nvSpPr>
          <p:cNvPr id="1048717" name="TextBox 45"/>
          <p:cNvSpPr txBox="1"/>
          <p:nvPr/>
        </p:nvSpPr>
        <p:spPr bwMode="auto">
          <a:xfrm>
            <a:off x="2296584"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72</a:t>
            </a:r>
          </a:p>
        </p:txBody>
      </p:sp>
      <p:sp>
        <p:nvSpPr>
          <p:cNvPr id="1048718" name="TextBox 46"/>
          <p:cNvSpPr txBox="1"/>
          <p:nvPr/>
        </p:nvSpPr>
        <p:spPr bwMode="auto">
          <a:xfrm>
            <a:off x="2779687"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96</a:t>
            </a:r>
          </a:p>
        </p:txBody>
      </p:sp>
      <p:sp>
        <p:nvSpPr>
          <p:cNvPr id="1048719" name="TextBox 47"/>
          <p:cNvSpPr txBox="1"/>
          <p:nvPr/>
        </p:nvSpPr>
        <p:spPr bwMode="auto">
          <a:xfrm>
            <a:off x="3262790" y="565434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120</a:t>
            </a:r>
          </a:p>
        </p:txBody>
      </p:sp>
      <p:grpSp>
        <p:nvGrpSpPr>
          <p:cNvPr id="126" name="Group 56"/>
          <p:cNvGrpSpPr/>
          <p:nvPr/>
        </p:nvGrpSpPr>
        <p:grpSpPr>
          <a:xfrm>
            <a:off x="1533829" y="3295671"/>
            <a:ext cx="2770361" cy="646331"/>
            <a:chOff x="1643204" y="3226052"/>
            <a:chExt cx="2770361" cy="646331"/>
          </a:xfrm>
        </p:grpSpPr>
        <p:grpSp>
          <p:nvGrpSpPr>
            <p:cNvPr id="127" name="Group 52"/>
            <p:cNvGrpSpPr/>
            <p:nvPr/>
          </p:nvGrpSpPr>
          <p:grpSpPr>
            <a:xfrm>
              <a:off x="1643204" y="3408630"/>
              <a:ext cx="1516456" cy="461665"/>
              <a:chOff x="1281065" y="4535786"/>
              <a:chExt cx="1516456" cy="461665"/>
            </a:xfrm>
          </p:grpSpPr>
          <p:sp>
            <p:nvSpPr>
              <p:cNvPr id="1048720" name="TextBox 48"/>
              <p:cNvSpPr txBox="1"/>
              <p:nvPr/>
            </p:nvSpPr>
            <p:spPr bwMode="auto">
              <a:xfrm>
                <a:off x="1410581" y="4535786"/>
                <a:ext cx="1386940" cy="461665"/>
              </a:xfrm>
              <a:prstGeom prst="rect">
                <a:avLst/>
              </a:prstGeom>
              <a:noFill/>
              <a:ln>
                <a:noFill/>
              </a:ln>
            </p:spPr>
            <p:txBody>
              <a:bodyPr wrap="square" rtlCol="0">
                <a:spAutoFit/>
              </a:bodyPr>
              <a:lstStyle/>
              <a:p>
                <a:pP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Maintenance</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No maintenance</a:t>
                </a:r>
              </a:p>
            </p:txBody>
          </p:sp>
          <p:cxnSp>
            <p:nvCxnSpPr>
              <p:cNvPr id="3145750" name="Straight Connector 50"/>
              <p:cNvCxnSpPr>
                <a:cxnSpLocks/>
              </p:cNvCxnSpPr>
              <p:nvPr/>
            </p:nvCxnSpPr>
            <p:spPr bwMode="auto">
              <a:xfrm flipH="1">
                <a:off x="1281065" y="4662535"/>
                <a:ext cx="167489" cy="0"/>
              </a:xfrm>
              <a:prstGeom prst="line">
                <a:avLst/>
              </a:prstGeom>
              <a:noFill/>
              <a:ln w="28575" cap="flat" cmpd="sng" algn="ctr">
                <a:solidFill>
                  <a:schemeClr val="accent1"/>
                </a:solidFill>
                <a:prstDash val="solid"/>
                <a:round/>
                <a:headEnd type="none" w="med" len="med"/>
                <a:tailEnd type="none" w="med" len="med"/>
              </a:ln>
              <a:effectLst/>
            </p:spPr>
          </p:cxnSp>
          <p:cxnSp>
            <p:nvCxnSpPr>
              <p:cNvPr id="3145751" name="Straight Connector 51"/>
              <p:cNvCxnSpPr>
                <a:cxnSpLocks/>
              </p:cNvCxnSpPr>
              <p:nvPr/>
            </p:nvCxnSpPr>
            <p:spPr bwMode="auto">
              <a:xfrm flipH="1">
                <a:off x="1281065" y="4842095"/>
                <a:ext cx="167489" cy="0"/>
              </a:xfrm>
              <a:prstGeom prst="line">
                <a:avLst/>
              </a:prstGeom>
              <a:noFill/>
              <a:ln w="28575" cap="flat" cmpd="sng" algn="ctr">
                <a:solidFill>
                  <a:schemeClr val="accent3"/>
                </a:solidFill>
                <a:prstDash val="solid"/>
                <a:round/>
                <a:headEnd type="none" w="med" len="med"/>
                <a:tailEnd type="none" w="med" len="med"/>
              </a:ln>
              <a:effectLst/>
            </p:spPr>
          </p:cxnSp>
        </p:grpSp>
        <p:sp>
          <p:nvSpPr>
            <p:cNvPr id="1048721" name="TextBox 53"/>
            <p:cNvSpPr txBox="1"/>
            <p:nvPr/>
          </p:nvSpPr>
          <p:spPr bwMode="auto">
            <a:xfrm>
              <a:off x="2844047" y="3226052"/>
              <a:ext cx="455942"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p>
          </p:txBody>
        </p:sp>
        <p:sp>
          <p:nvSpPr>
            <p:cNvPr id="1048722" name="TextBox 54"/>
            <p:cNvSpPr txBox="1"/>
            <p:nvPr/>
          </p:nvSpPr>
          <p:spPr bwMode="auto">
            <a:xfrm>
              <a:off x="3187325" y="3226052"/>
              <a:ext cx="640028"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Events</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108</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142</a:t>
              </a:r>
            </a:p>
          </p:txBody>
        </p:sp>
        <p:sp>
          <p:nvSpPr>
            <p:cNvPr id="1048723" name="TextBox 55"/>
            <p:cNvSpPr txBox="1"/>
            <p:nvPr/>
          </p:nvSpPr>
          <p:spPr bwMode="auto">
            <a:xfrm>
              <a:off x="3714689" y="3226052"/>
              <a:ext cx="698876"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Median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77</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36</a:t>
              </a:r>
            </a:p>
          </p:txBody>
        </p:sp>
      </p:grpSp>
      <p:sp>
        <p:nvSpPr>
          <p:cNvPr id="1048724" name="TextBox 57"/>
          <p:cNvSpPr txBox="1"/>
          <p:nvPr/>
        </p:nvSpPr>
        <p:spPr bwMode="auto">
          <a:xfrm>
            <a:off x="4847207" y="5879515"/>
            <a:ext cx="2885243" cy="338554"/>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Mo</a:t>
            </a:r>
          </a:p>
        </p:txBody>
      </p:sp>
      <p:cxnSp>
        <p:nvCxnSpPr>
          <p:cNvPr id="3145752" name="Straight Connector 60"/>
          <p:cNvCxnSpPr>
            <a:cxnSpLocks/>
          </p:cNvCxnSpPr>
          <p:nvPr/>
        </p:nvCxnSpPr>
        <p:spPr bwMode="auto">
          <a:xfrm>
            <a:off x="4834822" y="3545034"/>
            <a:ext cx="0" cy="2104930"/>
          </a:xfrm>
          <a:prstGeom prst="line">
            <a:avLst/>
          </a:prstGeom>
          <a:noFill/>
          <a:ln w="28575" cap="flat" cmpd="sng" algn="ctr">
            <a:solidFill>
              <a:schemeClr val="bg1"/>
            </a:solidFill>
            <a:prstDash val="solid"/>
            <a:round/>
            <a:headEnd type="none" w="med" len="med"/>
            <a:tailEnd type="none" w="med" len="med"/>
          </a:ln>
          <a:effectLst/>
        </p:spPr>
      </p:cxnSp>
      <p:cxnSp>
        <p:nvCxnSpPr>
          <p:cNvPr id="3145753" name="Straight Connector 61"/>
          <p:cNvCxnSpPr>
            <a:cxnSpLocks/>
          </p:cNvCxnSpPr>
          <p:nvPr/>
        </p:nvCxnSpPr>
        <p:spPr bwMode="auto">
          <a:xfrm>
            <a:off x="4823505" y="5645437"/>
            <a:ext cx="2937850" cy="0"/>
          </a:xfrm>
          <a:prstGeom prst="line">
            <a:avLst/>
          </a:prstGeom>
          <a:noFill/>
          <a:ln w="28575" cap="flat" cmpd="sng" algn="ctr">
            <a:solidFill>
              <a:schemeClr val="bg1"/>
            </a:solidFill>
            <a:prstDash val="solid"/>
            <a:round/>
            <a:headEnd type="none" w="med" len="med"/>
            <a:tailEnd type="none" w="med" len="med"/>
          </a:ln>
          <a:effectLst/>
        </p:spPr>
      </p:cxnSp>
      <p:cxnSp>
        <p:nvCxnSpPr>
          <p:cNvPr id="3145754" name="Straight Connector 62"/>
          <p:cNvCxnSpPr>
            <a:cxnSpLocks/>
          </p:cNvCxnSpPr>
          <p:nvPr/>
        </p:nvCxnSpPr>
        <p:spPr bwMode="auto">
          <a:xfrm flipH="1">
            <a:off x="4782765" y="3549560"/>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55" name="Straight Connector 63"/>
          <p:cNvCxnSpPr>
            <a:cxnSpLocks/>
          </p:cNvCxnSpPr>
          <p:nvPr/>
        </p:nvCxnSpPr>
        <p:spPr bwMode="auto">
          <a:xfrm flipH="1">
            <a:off x="4782765" y="3968735"/>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56" name="Straight Connector 64"/>
          <p:cNvCxnSpPr>
            <a:cxnSpLocks/>
          </p:cNvCxnSpPr>
          <p:nvPr/>
        </p:nvCxnSpPr>
        <p:spPr bwMode="auto">
          <a:xfrm flipH="1">
            <a:off x="4782765" y="4387910"/>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57" name="Straight Connector 65"/>
          <p:cNvCxnSpPr>
            <a:cxnSpLocks/>
          </p:cNvCxnSpPr>
          <p:nvPr/>
        </p:nvCxnSpPr>
        <p:spPr bwMode="auto">
          <a:xfrm flipH="1">
            <a:off x="4782765" y="4807085"/>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58" name="Straight Connector 66"/>
          <p:cNvCxnSpPr>
            <a:cxnSpLocks/>
          </p:cNvCxnSpPr>
          <p:nvPr/>
        </p:nvCxnSpPr>
        <p:spPr bwMode="auto">
          <a:xfrm flipH="1">
            <a:off x="4782765" y="5226260"/>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59" name="Straight Connector 67"/>
          <p:cNvCxnSpPr>
            <a:cxnSpLocks/>
          </p:cNvCxnSpPr>
          <p:nvPr/>
        </p:nvCxnSpPr>
        <p:spPr bwMode="auto">
          <a:xfrm flipH="1">
            <a:off x="4782765" y="5645437"/>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60" name="Straight Connector 68"/>
          <p:cNvCxnSpPr>
            <a:cxnSpLocks/>
          </p:cNvCxnSpPr>
          <p:nvPr/>
        </p:nvCxnSpPr>
        <p:spPr bwMode="auto">
          <a:xfrm>
            <a:off x="4834822"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1" name="Straight Connector 69"/>
          <p:cNvCxnSpPr>
            <a:cxnSpLocks/>
          </p:cNvCxnSpPr>
          <p:nvPr/>
        </p:nvCxnSpPr>
        <p:spPr bwMode="auto">
          <a:xfrm>
            <a:off x="5250635"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2" name="Straight Connector 70"/>
          <p:cNvCxnSpPr>
            <a:cxnSpLocks/>
          </p:cNvCxnSpPr>
          <p:nvPr/>
        </p:nvCxnSpPr>
        <p:spPr bwMode="auto">
          <a:xfrm>
            <a:off x="5666448"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3" name="Straight Connector 71"/>
          <p:cNvCxnSpPr>
            <a:cxnSpLocks/>
          </p:cNvCxnSpPr>
          <p:nvPr/>
        </p:nvCxnSpPr>
        <p:spPr bwMode="auto">
          <a:xfrm>
            <a:off x="6082261"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4" name="Straight Connector 72"/>
          <p:cNvCxnSpPr>
            <a:cxnSpLocks/>
          </p:cNvCxnSpPr>
          <p:nvPr/>
        </p:nvCxnSpPr>
        <p:spPr bwMode="auto">
          <a:xfrm>
            <a:off x="6498074"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5" name="Straight Connector 73"/>
          <p:cNvCxnSpPr>
            <a:cxnSpLocks/>
          </p:cNvCxnSpPr>
          <p:nvPr/>
        </p:nvCxnSpPr>
        <p:spPr bwMode="auto">
          <a:xfrm>
            <a:off x="6913887" y="5640911"/>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66" name="Straight Connector 74"/>
          <p:cNvCxnSpPr>
            <a:cxnSpLocks/>
          </p:cNvCxnSpPr>
          <p:nvPr/>
        </p:nvCxnSpPr>
        <p:spPr bwMode="auto">
          <a:xfrm>
            <a:off x="7745511" y="5640911"/>
            <a:ext cx="0" cy="67901"/>
          </a:xfrm>
          <a:prstGeom prst="line">
            <a:avLst/>
          </a:prstGeom>
          <a:noFill/>
          <a:ln w="28575" cap="flat" cmpd="sng" algn="ctr">
            <a:solidFill>
              <a:schemeClr val="bg1"/>
            </a:solidFill>
            <a:prstDash val="solid"/>
            <a:round/>
            <a:headEnd type="none" w="med" len="med"/>
            <a:tailEnd type="none" w="med" len="med"/>
          </a:ln>
          <a:effectLst/>
        </p:spPr>
      </p:cxnSp>
      <p:sp>
        <p:nvSpPr>
          <p:cNvPr id="1048725" name="TextBox 75"/>
          <p:cNvSpPr txBox="1"/>
          <p:nvPr/>
        </p:nvSpPr>
        <p:spPr bwMode="auto">
          <a:xfrm>
            <a:off x="4284824" y="3368491"/>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100</a:t>
            </a:r>
          </a:p>
        </p:txBody>
      </p:sp>
      <p:sp>
        <p:nvSpPr>
          <p:cNvPr id="1048726" name="TextBox 76"/>
          <p:cNvSpPr txBox="1"/>
          <p:nvPr/>
        </p:nvSpPr>
        <p:spPr bwMode="auto">
          <a:xfrm>
            <a:off x="4284824" y="3787968"/>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80</a:t>
            </a:r>
          </a:p>
        </p:txBody>
      </p:sp>
      <p:sp>
        <p:nvSpPr>
          <p:cNvPr id="1048727" name="TextBox 77"/>
          <p:cNvSpPr txBox="1"/>
          <p:nvPr/>
        </p:nvSpPr>
        <p:spPr bwMode="auto">
          <a:xfrm>
            <a:off x="4284824" y="4207445"/>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60</a:t>
            </a:r>
          </a:p>
        </p:txBody>
      </p:sp>
      <p:sp>
        <p:nvSpPr>
          <p:cNvPr id="1048728" name="TextBox 78"/>
          <p:cNvSpPr txBox="1"/>
          <p:nvPr/>
        </p:nvSpPr>
        <p:spPr bwMode="auto">
          <a:xfrm>
            <a:off x="4284824" y="4626922"/>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40</a:t>
            </a:r>
          </a:p>
        </p:txBody>
      </p:sp>
      <p:sp>
        <p:nvSpPr>
          <p:cNvPr id="1048729" name="TextBox 79"/>
          <p:cNvSpPr txBox="1"/>
          <p:nvPr/>
        </p:nvSpPr>
        <p:spPr bwMode="auto">
          <a:xfrm>
            <a:off x="4284824" y="5046399"/>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20</a:t>
            </a:r>
          </a:p>
        </p:txBody>
      </p:sp>
      <p:sp>
        <p:nvSpPr>
          <p:cNvPr id="1048730" name="TextBox 80"/>
          <p:cNvSpPr txBox="1"/>
          <p:nvPr/>
        </p:nvSpPr>
        <p:spPr bwMode="auto">
          <a:xfrm>
            <a:off x="4284824" y="5465877"/>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31" name="TextBox 81"/>
          <p:cNvSpPr txBox="1"/>
          <p:nvPr/>
        </p:nvSpPr>
        <p:spPr bwMode="auto">
          <a:xfrm>
            <a:off x="7461082"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168</a:t>
            </a:r>
          </a:p>
        </p:txBody>
      </p:sp>
      <p:sp>
        <p:nvSpPr>
          <p:cNvPr id="1048732" name="TextBox 82"/>
          <p:cNvSpPr txBox="1"/>
          <p:nvPr/>
        </p:nvSpPr>
        <p:spPr bwMode="auto">
          <a:xfrm>
            <a:off x="4562464"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33" name="TextBox 83"/>
          <p:cNvSpPr txBox="1"/>
          <p:nvPr/>
        </p:nvSpPr>
        <p:spPr bwMode="auto">
          <a:xfrm>
            <a:off x="4976552"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24</a:t>
            </a:r>
          </a:p>
        </p:txBody>
      </p:sp>
      <p:sp>
        <p:nvSpPr>
          <p:cNvPr id="1048734" name="TextBox 84"/>
          <p:cNvSpPr txBox="1"/>
          <p:nvPr/>
        </p:nvSpPr>
        <p:spPr bwMode="auto">
          <a:xfrm>
            <a:off x="5390640"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48</a:t>
            </a:r>
          </a:p>
        </p:txBody>
      </p:sp>
      <p:sp>
        <p:nvSpPr>
          <p:cNvPr id="1048735" name="TextBox 85"/>
          <p:cNvSpPr txBox="1"/>
          <p:nvPr/>
        </p:nvSpPr>
        <p:spPr bwMode="auto">
          <a:xfrm>
            <a:off x="5804728"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72</a:t>
            </a:r>
          </a:p>
        </p:txBody>
      </p:sp>
      <p:sp>
        <p:nvSpPr>
          <p:cNvPr id="1048736" name="TextBox 86"/>
          <p:cNvSpPr txBox="1"/>
          <p:nvPr/>
        </p:nvSpPr>
        <p:spPr bwMode="auto">
          <a:xfrm>
            <a:off x="6218816"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96</a:t>
            </a:r>
          </a:p>
        </p:txBody>
      </p:sp>
      <p:sp>
        <p:nvSpPr>
          <p:cNvPr id="1048737" name="TextBox 87"/>
          <p:cNvSpPr txBox="1"/>
          <p:nvPr/>
        </p:nvSpPr>
        <p:spPr bwMode="auto">
          <a:xfrm>
            <a:off x="6632904"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120</a:t>
            </a:r>
          </a:p>
        </p:txBody>
      </p:sp>
      <p:grpSp>
        <p:nvGrpSpPr>
          <p:cNvPr id="128" name="Group 88"/>
          <p:cNvGrpSpPr/>
          <p:nvPr/>
        </p:nvGrpSpPr>
        <p:grpSpPr>
          <a:xfrm>
            <a:off x="4929421" y="5037173"/>
            <a:ext cx="2770361" cy="646331"/>
            <a:chOff x="1643204" y="3226052"/>
            <a:chExt cx="2770361" cy="646331"/>
          </a:xfrm>
        </p:grpSpPr>
        <p:grpSp>
          <p:nvGrpSpPr>
            <p:cNvPr id="129" name="Group 89"/>
            <p:cNvGrpSpPr/>
            <p:nvPr/>
          </p:nvGrpSpPr>
          <p:grpSpPr>
            <a:xfrm>
              <a:off x="1643204" y="3408630"/>
              <a:ext cx="1516456" cy="461665"/>
              <a:chOff x="1281065" y="4535786"/>
              <a:chExt cx="1516456" cy="461665"/>
            </a:xfrm>
          </p:grpSpPr>
          <p:sp>
            <p:nvSpPr>
              <p:cNvPr id="1048738" name="TextBox 93"/>
              <p:cNvSpPr txBox="1"/>
              <p:nvPr/>
            </p:nvSpPr>
            <p:spPr bwMode="auto">
              <a:xfrm>
                <a:off x="1410581" y="4535786"/>
                <a:ext cx="1386940" cy="461665"/>
              </a:xfrm>
              <a:prstGeom prst="rect">
                <a:avLst/>
              </a:prstGeom>
              <a:noFill/>
              <a:ln>
                <a:noFill/>
              </a:ln>
            </p:spPr>
            <p:txBody>
              <a:bodyPr wrap="square" rtlCol="0">
                <a:spAutoFit/>
              </a:bodyPr>
              <a:lstStyle/>
              <a:p>
                <a:pP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Maintenance</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No maintenance</a:t>
                </a:r>
              </a:p>
            </p:txBody>
          </p:sp>
          <p:cxnSp>
            <p:nvCxnSpPr>
              <p:cNvPr id="3145767" name="Straight Connector 94"/>
              <p:cNvCxnSpPr>
                <a:cxnSpLocks/>
              </p:cNvCxnSpPr>
              <p:nvPr/>
            </p:nvCxnSpPr>
            <p:spPr bwMode="auto">
              <a:xfrm flipH="1">
                <a:off x="1281065" y="4662535"/>
                <a:ext cx="167489" cy="0"/>
              </a:xfrm>
              <a:prstGeom prst="line">
                <a:avLst/>
              </a:prstGeom>
              <a:noFill/>
              <a:ln w="28575" cap="flat" cmpd="sng" algn="ctr">
                <a:solidFill>
                  <a:schemeClr val="accent1"/>
                </a:solidFill>
                <a:prstDash val="solid"/>
                <a:round/>
                <a:headEnd type="none" w="med" len="med"/>
                <a:tailEnd type="none" w="med" len="med"/>
              </a:ln>
              <a:effectLst/>
            </p:spPr>
          </p:cxnSp>
          <p:cxnSp>
            <p:nvCxnSpPr>
              <p:cNvPr id="3145768" name="Straight Connector 95"/>
              <p:cNvCxnSpPr>
                <a:cxnSpLocks/>
              </p:cNvCxnSpPr>
              <p:nvPr/>
            </p:nvCxnSpPr>
            <p:spPr bwMode="auto">
              <a:xfrm flipH="1">
                <a:off x="1281065" y="4842095"/>
                <a:ext cx="167489" cy="0"/>
              </a:xfrm>
              <a:prstGeom prst="line">
                <a:avLst/>
              </a:prstGeom>
              <a:noFill/>
              <a:ln w="28575" cap="flat" cmpd="sng" algn="ctr">
                <a:solidFill>
                  <a:schemeClr val="accent3"/>
                </a:solidFill>
                <a:prstDash val="solid"/>
                <a:round/>
                <a:headEnd type="none" w="med" len="med"/>
                <a:tailEnd type="none" w="med" len="med"/>
              </a:ln>
              <a:effectLst/>
            </p:spPr>
          </p:cxnSp>
        </p:grpSp>
        <p:sp>
          <p:nvSpPr>
            <p:cNvPr id="1048739" name="TextBox 90"/>
            <p:cNvSpPr txBox="1"/>
            <p:nvPr/>
          </p:nvSpPr>
          <p:spPr bwMode="auto">
            <a:xfrm>
              <a:off x="2844047" y="3226052"/>
              <a:ext cx="455942"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p>
          </p:txBody>
        </p:sp>
        <p:sp>
          <p:nvSpPr>
            <p:cNvPr id="1048740" name="TextBox 91"/>
            <p:cNvSpPr txBox="1"/>
            <p:nvPr/>
          </p:nvSpPr>
          <p:spPr bwMode="auto">
            <a:xfrm>
              <a:off x="3187325" y="3226052"/>
              <a:ext cx="640028"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Events</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87</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102</a:t>
              </a:r>
            </a:p>
          </p:txBody>
        </p:sp>
        <p:sp>
          <p:nvSpPr>
            <p:cNvPr id="1048741" name="TextBox 92"/>
            <p:cNvSpPr txBox="1"/>
            <p:nvPr/>
          </p:nvSpPr>
          <p:spPr bwMode="auto">
            <a:xfrm>
              <a:off x="3714689" y="3226052"/>
              <a:ext cx="698876"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Median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112</a:t>
              </a:r>
            </a:p>
          </p:txBody>
        </p:sp>
      </p:grpSp>
      <p:cxnSp>
        <p:nvCxnSpPr>
          <p:cNvPr id="3145769" name="Straight Connector 136"/>
          <p:cNvCxnSpPr>
            <a:cxnSpLocks/>
          </p:cNvCxnSpPr>
          <p:nvPr/>
        </p:nvCxnSpPr>
        <p:spPr bwMode="auto">
          <a:xfrm>
            <a:off x="7329700" y="5640911"/>
            <a:ext cx="0" cy="67901"/>
          </a:xfrm>
          <a:prstGeom prst="line">
            <a:avLst/>
          </a:prstGeom>
          <a:noFill/>
          <a:ln w="28575" cap="flat" cmpd="sng" algn="ctr">
            <a:solidFill>
              <a:schemeClr val="bg1"/>
            </a:solidFill>
            <a:prstDash val="solid"/>
            <a:round/>
            <a:headEnd type="none" w="med" len="med"/>
            <a:tailEnd type="none" w="med" len="med"/>
          </a:ln>
          <a:effectLst/>
        </p:spPr>
      </p:cxnSp>
      <p:sp>
        <p:nvSpPr>
          <p:cNvPr id="1048742" name="TextBox 137"/>
          <p:cNvSpPr txBox="1"/>
          <p:nvPr/>
        </p:nvSpPr>
        <p:spPr bwMode="auto">
          <a:xfrm>
            <a:off x="7046992" y="5646946"/>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144</a:t>
            </a:r>
          </a:p>
        </p:txBody>
      </p:sp>
      <p:sp>
        <p:nvSpPr>
          <p:cNvPr id="1048743" name="TextBox 138"/>
          <p:cNvSpPr txBox="1"/>
          <p:nvPr/>
        </p:nvSpPr>
        <p:spPr bwMode="auto">
          <a:xfrm>
            <a:off x="8417773" y="5888393"/>
            <a:ext cx="3150969" cy="338554"/>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Time (Mo)</a:t>
            </a:r>
          </a:p>
        </p:txBody>
      </p:sp>
      <p:sp>
        <p:nvSpPr>
          <p:cNvPr id="1048744" name="TextBox 139"/>
          <p:cNvSpPr txBox="1"/>
          <p:nvPr/>
        </p:nvSpPr>
        <p:spPr bwMode="auto">
          <a:xfrm>
            <a:off x="8719351" y="5880994"/>
            <a:ext cx="2885243" cy="338554"/>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Mo</a:t>
            </a:r>
          </a:p>
        </p:txBody>
      </p:sp>
      <p:cxnSp>
        <p:nvCxnSpPr>
          <p:cNvPr id="3145770" name="Straight Connector 140"/>
          <p:cNvCxnSpPr>
            <a:cxnSpLocks/>
          </p:cNvCxnSpPr>
          <p:nvPr/>
        </p:nvCxnSpPr>
        <p:spPr bwMode="auto">
          <a:xfrm>
            <a:off x="8706966" y="3546513"/>
            <a:ext cx="0" cy="2104930"/>
          </a:xfrm>
          <a:prstGeom prst="line">
            <a:avLst/>
          </a:prstGeom>
          <a:noFill/>
          <a:ln w="28575" cap="flat" cmpd="sng" algn="ctr">
            <a:solidFill>
              <a:schemeClr val="bg1"/>
            </a:solidFill>
            <a:prstDash val="solid"/>
            <a:round/>
            <a:headEnd type="none" w="med" len="med"/>
            <a:tailEnd type="none" w="med" len="med"/>
          </a:ln>
          <a:effectLst/>
        </p:spPr>
      </p:cxnSp>
      <p:cxnSp>
        <p:nvCxnSpPr>
          <p:cNvPr id="3145771" name="Straight Connector 141"/>
          <p:cNvCxnSpPr>
            <a:cxnSpLocks/>
          </p:cNvCxnSpPr>
          <p:nvPr/>
        </p:nvCxnSpPr>
        <p:spPr bwMode="auto">
          <a:xfrm>
            <a:off x="8695649" y="5646916"/>
            <a:ext cx="2937850" cy="0"/>
          </a:xfrm>
          <a:prstGeom prst="line">
            <a:avLst/>
          </a:prstGeom>
          <a:noFill/>
          <a:ln w="28575" cap="flat" cmpd="sng" algn="ctr">
            <a:solidFill>
              <a:schemeClr val="bg1"/>
            </a:solidFill>
            <a:prstDash val="solid"/>
            <a:round/>
            <a:headEnd type="none" w="med" len="med"/>
            <a:tailEnd type="none" w="med" len="med"/>
          </a:ln>
          <a:effectLst/>
        </p:spPr>
      </p:cxnSp>
      <p:cxnSp>
        <p:nvCxnSpPr>
          <p:cNvPr id="3145772" name="Straight Connector 142"/>
          <p:cNvCxnSpPr>
            <a:cxnSpLocks/>
          </p:cNvCxnSpPr>
          <p:nvPr/>
        </p:nvCxnSpPr>
        <p:spPr bwMode="auto">
          <a:xfrm flipH="1">
            <a:off x="8654909" y="355103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3" name="Straight Connector 143"/>
          <p:cNvCxnSpPr>
            <a:cxnSpLocks/>
          </p:cNvCxnSpPr>
          <p:nvPr/>
        </p:nvCxnSpPr>
        <p:spPr bwMode="auto">
          <a:xfrm flipH="1">
            <a:off x="8654909" y="3970214"/>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4" name="Straight Connector 144"/>
          <p:cNvCxnSpPr>
            <a:cxnSpLocks/>
          </p:cNvCxnSpPr>
          <p:nvPr/>
        </p:nvCxnSpPr>
        <p:spPr bwMode="auto">
          <a:xfrm flipH="1">
            <a:off x="8654909" y="438938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5" name="Straight Connector 145"/>
          <p:cNvCxnSpPr>
            <a:cxnSpLocks/>
          </p:cNvCxnSpPr>
          <p:nvPr/>
        </p:nvCxnSpPr>
        <p:spPr bwMode="auto">
          <a:xfrm flipH="1">
            <a:off x="8654909" y="4808564"/>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6" name="Straight Connector 146"/>
          <p:cNvCxnSpPr>
            <a:cxnSpLocks/>
          </p:cNvCxnSpPr>
          <p:nvPr/>
        </p:nvCxnSpPr>
        <p:spPr bwMode="auto">
          <a:xfrm flipH="1">
            <a:off x="8654909" y="5227739"/>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7" name="Straight Connector 147"/>
          <p:cNvCxnSpPr>
            <a:cxnSpLocks/>
          </p:cNvCxnSpPr>
          <p:nvPr/>
        </p:nvCxnSpPr>
        <p:spPr bwMode="auto">
          <a:xfrm flipH="1">
            <a:off x="8654909" y="5646916"/>
            <a:ext cx="63374" cy="0"/>
          </a:xfrm>
          <a:prstGeom prst="line">
            <a:avLst/>
          </a:prstGeom>
          <a:noFill/>
          <a:ln w="28575" cap="flat" cmpd="sng" algn="ctr">
            <a:solidFill>
              <a:schemeClr val="bg1"/>
            </a:solidFill>
            <a:prstDash val="solid"/>
            <a:round/>
            <a:headEnd type="none" w="med" len="med"/>
            <a:tailEnd type="none" w="med" len="med"/>
          </a:ln>
          <a:effectLst/>
        </p:spPr>
      </p:cxnSp>
      <p:cxnSp>
        <p:nvCxnSpPr>
          <p:cNvPr id="3145778" name="Straight Connector 148"/>
          <p:cNvCxnSpPr>
            <a:cxnSpLocks/>
          </p:cNvCxnSpPr>
          <p:nvPr/>
        </p:nvCxnSpPr>
        <p:spPr bwMode="auto">
          <a:xfrm>
            <a:off x="8706966"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79" name="Straight Connector 149"/>
          <p:cNvCxnSpPr>
            <a:cxnSpLocks/>
          </p:cNvCxnSpPr>
          <p:nvPr/>
        </p:nvCxnSpPr>
        <p:spPr bwMode="auto">
          <a:xfrm>
            <a:off x="9122779"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80" name="Straight Connector 150"/>
          <p:cNvCxnSpPr>
            <a:cxnSpLocks/>
          </p:cNvCxnSpPr>
          <p:nvPr/>
        </p:nvCxnSpPr>
        <p:spPr bwMode="auto">
          <a:xfrm>
            <a:off x="9538592"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81" name="Straight Connector 151"/>
          <p:cNvCxnSpPr>
            <a:cxnSpLocks/>
          </p:cNvCxnSpPr>
          <p:nvPr/>
        </p:nvCxnSpPr>
        <p:spPr bwMode="auto">
          <a:xfrm>
            <a:off x="9954405"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82" name="Straight Connector 152"/>
          <p:cNvCxnSpPr>
            <a:cxnSpLocks/>
          </p:cNvCxnSpPr>
          <p:nvPr/>
        </p:nvCxnSpPr>
        <p:spPr bwMode="auto">
          <a:xfrm>
            <a:off x="10370218"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83" name="Straight Connector 153"/>
          <p:cNvCxnSpPr>
            <a:cxnSpLocks/>
          </p:cNvCxnSpPr>
          <p:nvPr/>
        </p:nvCxnSpPr>
        <p:spPr bwMode="auto">
          <a:xfrm>
            <a:off x="10786031" y="5642390"/>
            <a:ext cx="0" cy="67901"/>
          </a:xfrm>
          <a:prstGeom prst="line">
            <a:avLst/>
          </a:prstGeom>
          <a:noFill/>
          <a:ln w="28575" cap="flat" cmpd="sng" algn="ctr">
            <a:solidFill>
              <a:schemeClr val="bg1"/>
            </a:solidFill>
            <a:prstDash val="solid"/>
            <a:round/>
            <a:headEnd type="none" w="med" len="med"/>
            <a:tailEnd type="none" w="med" len="med"/>
          </a:ln>
          <a:effectLst/>
        </p:spPr>
      </p:cxnSp>
      <p:cxnSp>
        <p:nvCxnSpPr>
          <p:cNvPr id="3145784" name="Straight Connector 154"/>
          <p:cNvCxnSpPr>
            <a:cxnSpLocks/>
          </p:cNvCxnSpPr>
          <p:nvPr/>
        </p:nvCxnSpPr>
        <p:spPr bwMode="auto">
          <a:xfrm>
            <a:off x="11617655" y="5642390"/>
            <a:ext cx="0" cy="67901"/>
          </a:xfrm>
          <a:prstGeom prst="line">
            <a:avLst/>
          </a:prstGeom>
          <a:noFill/>
          <a:ln w="28575" cap="flat" cmpd="sng" algn="ctr">
            <a:solidFill>
              <a:schemeClr val="bg1"/>
            </a:solidFill>
            <a:prstDash val="solid"/>
            <a:round/>
            <a:headEnd type="none" w="med" len="med"/>
            <a:tailEnd type="none" w="med" len="med"/>
          </a:ln>
          <a:effectLst/>
        </p:spPr>
      </p:cxnSp>
      <p:sp>
        <p:nvSpPr>
          <p:cNvPr id="1048745" name="TextBox 155"/>
          <p:cNvSpPr txBox="1"/>
          <p:nvPr/>
        </p:nvSpPr>
        <p:spPr bwMode="auto">
          <a:xfrm>
            <a:off x="8156968" y="3369970"/>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100</a:t>
            </a:r>
          </a:p>
        </p:txBody>
      </p:sp>
      <p:sp>
        <p:nvSpPr>
          <p:cNvPr id="1048746" name="TextBox 156"/>
          <p:cNvSpPr txBox="1"/>
          <p:nvPr/>
        </p:nvSpPr>
        <p:spPr bwMode="auto">
          <a:xfrm>
            <a:off x="8156968" y="3789447"/>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80</a:t>
            </a:r>
          </a:p>
        </p:txBody>
      </p:sp>
      <p:sp>
        <p:nvSpPr>
          <p:cNvPr id="1048747" name="TextBox 157"/>
          <p:cNvSpPr txBox="1"/>
          <p:nvPr/>
        </p:nvSpPr>
        <p:spPr bwMode="auto">
          <a:xfrm>
            <a:off x="8156968" y="4208924"/>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60</a:t>
            </a:r>
          </a:p>
        </p:txBody>
      </p:sp>
      <p:sp>
        <p:nvSpPr>
          <p:cNvPr id="1048748" name="TextBox 158"/>
          <p:cNvSpPr txBox="1"/>
          <p:nvPr/>
        </p:nvSpPr>
        <p:spPr bwMode="auto">
          <a:xfrm>
            <a:off x="8156968" y="4628401"/>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40</a:t>
            </a:r>
          </a:p>
        </p:txBody>
      </p:sp>
      <p:sp>
        <p:nvSpPr>
          <p:cNvPr id="1048749" name="TextBox 159"/>
          <p:cNvSpPr txBox="1"/>
          <p:nvPr/>
        </p:nvSpPr>
        <p:spPr bwMode="auto">
          <a:xfrm>
            <a:off x="8156968" y="5047878"/>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20</a:t>
            </a:r>
          </a:p>
        </p:txBody>
      </p:sp>
      <p:sp>
        <p:nvSpPr>
          <p:cNvPr id="1048750" name="TextBox 160"/>
          <p:cNvSpPr txBox="1"/>
          <p:nvPr/>
        </p:nvSpPr>
        <p:spPr bwMode="auto">
          <a:xfrm>
            <a:off x="8156968" y="5467356"/>
            <a:ext cx="543208" cy="369332"/>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51" name="TextBox 161"/>
          <p:cNvSpPr txBox="1"/>
          <p:nvPr/>
        </p:nvSpPr>
        <p:spPr bwMode="auto">
          <a:xfrm>
            <a:off x="11333226"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168</a:t>
            </a:r>
          </a:p>
        </p:txBody>
      </p:sp>
      <p:sp>
        <p:nvSpPr>
          <p:cNvPr id="1048752" name="TextBox 162"/>
          <p:cNvSpPr txBox="1"/>
          <p:nvPr/>
        </p:nvSpPr>
        <p:spPr bwMode="auto">
          <a:xfrm>
            <a:off x="8434608"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8753" name="TextBox 163"/>
          <p:cNvSpPr txBox="1"/>
          <p:nvPr/>
        </p:nvSpPr>
        <p:spPr bwMode="auto">
          <a:xfrm>
            <a:off x="8848696"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24</a:t>
            </a:r>
          </a:p>
        </p:txBody>
      </p:sp>
      <p:sp>
        <p:nvSpPr>
          <p:cNvPr id="1048754" name="TextBox 164"/>
          <p:cNvSpPr txBox="1"/>
          <p:nvPr/>
        </p:nvSpPr>
        <p:spPr bwMode="auto">
          <a:xfrm>
            <a:off x="9262784"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48</a:t>
            </a:r>
          </a:p>
        </p:txBody>
      </p:sp>
      <p:sp>
        <p:nvSpPr>
          <p:cNvPr id="1048755" name="TextBox 165"/>
          <p:cNvSpPr txBox="1"/>
          <p:nvPr/>
        </p:nvSpPr>
        <p:spPr bwMode="auto">
          <a:xfrm>
            <a:off x="9676872"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72</a:t>
            </a:r>
          </a:p>
        </p:txBody>
      </p:sp>
      <p:sp>
        <p:nvSpPr>
          <p:cNvPr id="1048756" name="TextBox 166"/>
          <p:cNvSpPr txBox="1"/>
          <p:nvPr/>
        </p:nvSpPr>
        <p:spPr bwMode="auto">
          <a:xfrm>
            <a:off x="10090960"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96</a:t>
            </a:r>
          </a:p>
        </p:txBody>
      </p:sp>
      <p:sp>
        <p:nvSpPr>
          <p:cNvPr id="1048757" name="TextBox 167"/>
          <p:cNvSpPr txBox="1"/>
          <p:nvPr/>
        </p:nvSpPr>
        <p:spPr bwMode="auto">
          <a:xfrm>
            <a:off x="10505048"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120</a:t>
            </a:r>
          </a:p>
        </p:txBody>
      </p:sp>
      <p:grpSp>
        <p:nvGrpSpPr>
          <p:cNvPr id="130" name="Group 168"/>
          <p:cNvGrpSpPr/>
          <p:nvPr/>
        </p:nvGrpSpPr>
        <p:grpSpPr>
          <a:xfrm>
            <a:off x="8801565" y="5038652"/>
            <a:ext cx="2770361" cy="646331"/>
            <a:chOff x="1643204" y="3226052"/>
            <a:chExt cx="2770361" cy="646331"/>
          </a:xfrm>
        </p:grpSpPr>
        <p:grpSp>
          <p:nvGrpSpPr>
            <p:cNvPr id="131" name="Group 169"/>
            <p:cNvGrpSpPr/>
            <p:nvPr/>
          </p:nvGrpSpPr>
          <p:grpSpPr>
            <a:xfrm>
              <a:off x="1643204" y="3408630"/>
              <a:ext cx="1516456" cy="461665"/>
              <a:chOff x="1281065" y="4535786"/>
              <a:chExt cx="1516456" cy="461665"/>
            </a:xfrm>
          </p:grpSpPr>
          <p:sp>
            <p:nvSpPr>
              <p:cNvPr id="1048758" name="TextBox 173"/>
              <p:cNvSpPr txBox="1"/>
              <p:nvPr/>
            </p:nvSpPr>
            <p:spPr bwMode="auto">
              <a:xfrm>
                <a:off x="1410581" y="4535786"/>
                <a:ext cx="1386940" cy="461665"/>
              </a:xfrm>
              <a:prstGeom prst="rect">
                <a:avLst/>
              </a:prstGeom>
              <a:noFill/>
              <a:ln>
                <a:noFill/>
              </a:ln>
            </p:spPr>
            <p:txBody>
              <a:bodyPr wrap="square" rtlCol="0">
                <a:spAutoFit/>
              </a:bodyPr>
              <a:lstStyle/>
              <a:p>
                <a:pP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Maintenance</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No maintenance</a:t>
                </a:r>
              </a:p>
            </p:txBody>
          </p:sp>
          <p:cxnSp>
            <p:nvCxnSpPr>
              <p:cNvPr id="3145785" name="Straight Connector 174"/>
              <p:cNvCxnSpPr>
                <a:cxnSpLocks/>
              </p:cNvCxnSpPr>
              <p:nvPr/>
            </p:nvCxnSpPr>
            <p:spPr bwMode="auto">
              <a:xfrm flipH="1">
                <a:off x="1281065" y="4662535"/>
                <a:ext cx="167489" cy="0"/>
              </a:xfrm>
              <a:prstGeom prst="line">
                <a:avLst/>
              </a:prstGeom>
              <a:noFill/>
              <a:ln w="28575" cap="flat" cmpd="sng" algn="ctr">
                <a:solidFill>
                  <a:schemeClr val="accent1"/>
                </a:solidFill>
                <a:prstDash val="solid"/>
                <a:round/>
                <a:headEnd type="none" w="med" len="med"/>
                <a:tailEnd type="none" w="med" len="med"/>
              </a:ln>
              <a:effectLst/>
            </p:spPr>
          </p:cxnSp>
          <p:cxnSp>
            <p:nvCxnSpPr>
              <p:cNvPr id="3145786" name="Straight Connector 175"/>
              <p:cNvCxnSpPr>
                <a:cxnSpLocks/>
              </p:cNvCxnSpPr>
              <p:nvPr/>
            </p:nvCxnSpPr>
            <p:spPr bwMode="auto">
              <a:xfrm flipH="1">
                <a:off x="1281065" y="4842095"/>
                <a:ext cx="167489" cy="0"/>
              </a:xfrm>
              <a:prstGeom prst="line">
                <a:avLst/>
              </a:prstGeom>
              <a:noFill/>
              <a:ln w="28575" cap="flat" cmpd="sng" algn="ctr">
                <a:solidFill>
                  <a:schemeClr val="accent3"/>
                </a:solidFill>
                <a:prstDash val="solid"/>
                <a:round/>
                <a:headEnd type="none" w="med" len="med"/>
                <a:tailEnd type="none" w="med" len="med"/>
              </a:ln>
              <a:effectLst/>
            </p:spPr>
          </p:cxnSp>
        </p:grpSp>
        <p:sp>
          <p:nvSpPr>
            <p:cNvPr id="1048759" name="TextBox 170"/>
            <p:cNvSpPr txBox="1"/>
            <p:nvPr/>
          </p:nvSpPr>
          <p:spPr bwMode="auto">
            <a:xfrm>
              <a:off x="2844047" y="3226052"/>
              <a:ext cx="455942"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192</a:t>
              </a:r>
            </a:p>
          </p:txBody>
        </p:sp>
        <p:sp>
          <p:nvSpPr>
            <p:cNvPr id="1048760" name="TextBox 171"/>
            <p:cNvSpPr txBox="1"/>
            <p:nvPr/>
          </p:nvSpPr>
          <p:spPr bwMode="auto">
            <a:xfrm>
              <a:off x="3187325" y="3226052"/>
              <a:ext cx="640028"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Events</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81</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93</a:t>
              </a:r>
            </a:p>
          </p:txBody>
        </p:sp>
        <p:sp>
          <p:nvSpPr>
            <p:cNvPr id="1048761" name="TextBox 172"/>
            <p:cNvSpPr txBox="1"/>
            <p:nvPr/>
          </p:nvSpPr>
          <p:spPr bwMode="auto">
            <a:xfrm>
              <a:off x="3714689" y="3226052"/>
              <a:ext cx="698876" cy="646331"/>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Median</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7</a:t>
              </a:r>
              <a:br>
                <a:rPr lang="en-US" sz="1200" b="0" dirty="0">
                  <a:solidFill>
                    <a:schemeClr val="bg1"/>
                  </a:solidFill>
                  <a:latin typeface="Calibri" panose="020F0502020204030204" pitchFamily="34" charset="0"/>
                </a:rPr>
              </a:br>
              <a:r>
                <a:rPr lang="en-US" sz="1200" b="0" dirty="0">
                  <a:solidFill>
                    <a:schemeClr val="bg1"/>
                  </a:solidFill>
                  <a:latin typeface="Calibri" panose="020F0502020204030204" pitchFamily="34" charset="0"/>
                </a:rPr>
                <a:t>120</a:t>
              </a:r>
            </a:p>
          </p:txBody>
        </p:sp>
      </p:grpSp>
      <p:cxnSp>
        <p:nvCxnSpPr>
          <p:cNvPr id="3145787" name="Straight Connector 176"/>
          <p:cNvCxnSpPr>
            <a:cxnSpLocks/>
          </p:cNvCxnSpPr>
          <p:nvPr/>
        </p:nvCxnSpPr>
        <p:spPr bwMode="auto">
          <a:xfrm>
            <a:off x="11201844" y="5642390"/>
            <a:ext cx="0" cy="67901"/>
          </a:xfrm>
          <a:prstGeom prst="line">
            <a:avLst/>
          </a:prstGeom>
          <a:noFill/>
          <a:ln w="28575" cap="flat" cmpd="sng" algn="ctr">
            <a:solidFill>
              <a:schemeClr val="bg1"/>
            </a:solidFill>
            <a:prstDash val="solid"/>
            <a:round/>
            <a:headEnd type="none" w="med" len="med"/>
            <a:tailEnd type="none" w="med" len="med"/>
          </a:ln>
          <a:effectLst/>
        </p:spPr>
      </p:cxnSp>
      <p:sp>
        <p:nvSpPr>
          <p:cNvPr id="1048762" name="TextBox 177"/>
          <p:cNvSpPr txBox="1"/>
          <p:nvPr/>
        </p:nvSpPr>
        <p:spPr bwMode="auto">
          <a:xfrm>
            <a:off x="10919136" y="5648425"/>
            <a:ext cx="543208"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144</a:t>
            </a:r>
          </a:p>
        </p:txBody>
      </p:sp>
      <p:grpSp>
        <p:nvGrpSpPr>
          <p:cNvPr id="132" name="Group 190"/>
          <p:cNvGrpSpPr/>
          <p:nvPr/>
        </p:nvGrpSpPr>
        <p:grpSpPr>
          <a:xfrm>
            <a:off x="1179674" y="3562350"/>
            <a:ext cx="2590801" cy="2076450"/>
            <a:chOff x="1289049" y="3562350"/>
            <a:chExt cx="2590801" cy="2076450"/>
          </a:xfrm>
        </p:grpSpPr>
        <p:sp>
          <p:nvSpPr>
            <p:cNvPr id="1048763" name="Freeform 185"/>
            <p:cNvSpPr/>
            <p:nvPr/>
          </p:nvSpPr>
          <p:spPr bwMode="auto">
            <a:xfrm>
              <a:off x="2927350" y="5026025"/>
              <a:ext cx="952500" cy="612775"/>
            </a:xfrm>
            <a:custGeom>
              <a:avLst/>
              <a:gdLst>
                <a:gd name="connsiteX0" fmla="*/ 952500 w 952500"/>
                <a:gd name="connsiteY0" fmla="*/ 612775 h 612775"/>
                <a:gd name="connsiteX1" fmla="*/ 952500 w 952500"/>
                <a:gd name="connsiteY1" fmla="*/ 368300 h 612775"/>
                <a:gd name="connsiteX2" fmla="*/ 771525 w 952500"/>
                <a:gd name="connsiteY2" fmla="*/ 368300 h 612775"/>
                <a:gd name="connsiteX3" fmla="*/ 771525 w 952500"/>
                <a:gd name="connsiteY3" fmla="*/ 317500 h 612775"/>
                <a:gd name="connsiteX4" fmla="*/ 676275 w 952500"/>
                <a:gd name="connsiteY4" fmla="*/ 317500 h 612775"/>
                <a:gd name="connsiteX5" fmla="*/ 676275 w 952500"/>
                <a:gd name="connsiteY5" fmla="*/ 269875 h 612775"/>
                <a:gd name="connsiteX6" fmla="*/ 631825 w 952500"/>
                <a:gd name="connsiteY6" fmla="*/ 269875 h 612775"/>
                <a:gd name="connsiteX7" fmla="*/ 631825 w 952500"/>
                <a:gd name="connsiteY7" fmla="*/ 215900 h 612775"/>
                <a:gd name="connsiteX8" fmla="*/ 581025 w 952500"/>
                <a:gd name="connsiteY8" fmla="*/ 215900 h 612775"/>
                <a:gd name="connsiteX9" fmla="*/ 581025 w 952500"/>
                <a:gd name="connsiteY9" fmla="*/ 98425 h 612775"/>
                <a:gd name="connsiteX10" fmla="*/ 552450 w 952500"/>
                <a:gd name="connsiteY10" fmla="*/ 98425 h 612775"/>
                <a:gd name="connsiteX11" fmla="*/ 552450 w 952500"/>
                <a:gd name="connsiteY11" fmla="*/ 63500 h 612775"/>
                <a:gd name="connsiteX12" fmla="*/ 234950 w 952500"/>
                <a:gd name="connsiteY12" fmla="*/ 63500 h 612775"/>
                <a:gd name="connsiteX13" fmla="*/ 234950 w 952500"/>
                <a:gd name="connsiteY13" fmla="*/ 63500 h 612775"/>
                <a:gd name="connsiteX14" fmla="*/ 234950 w 952500"/>
                <a:gd name="connsiteY14" fmla="*/ 63500 h 612775"/>
                <a:gd name="connsiteX15" fmla="*/ 234950 w 952500"/>
                <a:gd name="connsiteY15" fmla="*/ 31750 h 612775"/>
                <a:gd name="connsiteX16" fmla="*/ 85725 w 952500"/>
                <a:gd name="connsiteY16" fmla="*/ 31750 h 612775"/>
                <a:gd name="connsiteX17" fmla="*/ 85725 w 952500"/>
                <a:gd name="connsiteY17" fmla="*/ 15875 h 612775"/>
                <a:gd name="connsiteX18" fmla="*/ 50800 w 952500"/>
                <a:gd name="connsiteY18" fmla="*/ 15875 h 612775"/>
                <a:gd name="connsiteX19" fmla="*/ 50800 w 952500"/>
                <a:gd name="connsiteY19" fmla="*/ 0 h 612775"/>
                <a:gd name="connsiteX20" fmla="*/ 0 w 952500"/>
                <a:gd name="connsiteY20" fmla="*/ 0 h 612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52500" h="612775">
                  <a:moveTo>
                    <a:pt x="952500" y="612775"/>
                  </a:moveTo>
                  <a:lnTo>
                    <a:pt x="952500" y="368300"/>
                  </a:lnTo>
                  <a:lnTo>
                    <a:pt x="771525" y="368300"/>
                  </a:lnTo>
                  <a:lnTo>
                    <a:pt x="771525" y="317500"/>
                  </a:lnTo>
                  <a:lnTo>
                    <a:pt x="676275" y="317500"/>
                  </a:lnTo>
                  <a:lnTo>
                    <a:pt x="676275" y="269875"/>
                  </a:lnTo>
                  <a:lnTo>
                    <a:pt x="631825" y="269875"/>
                  </a:lnTo>
                  <a:lnTo>
                    <a:pt x="631825" y="215900"/>
                  </a:lnTo>
                  <a:lnTo>
                    <a:pt x="581025" y="215900"/>
                  </a:lnTo>
                  <a:lnTo>
                    <a:pt x="581025" y="98425"/>
                  </a:lnTo>
                  <a:lnTo>
                    <a:pt x="552450" y="98425"/>
                  </a:lnTo>
                  <a:lnTo>
                    <a:pt x="552450" y="63500"/>
                  </a:lnTo>
                  <a:lnTo>
                    <a:pt x="234950" y="63500"/>
                  </a:lnTo>
                  <a:lnTo>
                    <a:pt x="234950" y="63500"/>
                  </a:lnTo>
                  <a:lnTo>
                    <a:pt x="234950" y="63500"/>
                  </a:lnTo>
                  <a:lnTo>
                    <a:pt x="234950" y="31750"/>
                  </a:lnTo>
                  <a:lnTo>
                    <a:pt x="85725" y="31750"/>
                  </a:lnTo>
                  <a:lnTo>
                    <a:pt x="85725" y="15875"/>
                  </a:lnTo>
                  <a:lnTo>
                    <a:pt x="50800" y="15875"/>
                  </a:lnTo>
                  <a:lnTo>
                    <a:pt x="50800" y="0"/>
                  </a:lnTo>
                  <a:lnTo>
                    <a:pt x="0" y="0"/>
                  </a:lnTo>
                </a:path>
              </a:pathLst>
            </a:custGeom>
            <a:noFill/>
            <a:ln w="28575">
              <a:solidFill>
                <a:schemeClr val="accent3"/>
              </a:solidFill>
              <a:miter lim="800000"/>
              <a:headEnd/>
              <a:tailEnd/>
            </a:ln>
          </p:spPr>
          <p:txBody>
            <a:bodyPr rtlCol="0" anchor="ctr"/>
            <a:lstStyle/>
            <a:p>
              <a:pPr algn="ctr"/>
              <a:endParaRPr lang="en-US" dirty="0"/>
            </a:p>
          </p:txBody>
        </p:sp>
        <p:grpSp>
          <p:nvGrpSpPr>
            <p:cNvPr id="133" name="Group 188"/>
            <p:cNvGrpSpPr/>
            <p:nvPr/>
          </p:nvGrpSpPr>
          <p:grpSpPr>
            <a:xfrm>
              <a:off x="1289049" y="3562350"/>
              <a:ext cx="1216026" cy="1225550"/>
              <a:chOff x="1289049" y="3562350"/>
              <a:chExt cx="1216026" cy="1225550"/>
            </a:xfrm>
          </p:grpSpPr>
          <p:sp>
            <p:nvSpPr>
              <p:cNvPr id="1048764" name="Freeform 186"/>
              <p:cNvSpPr/>
              <p:nvPr/>
            </p:nvSpPr>
            <p:spPr bwMode="auto">
              <a:xfrm>
                <a:off x="1289049" y="3562350"/>
                <a:ext cx="403225" cy="809625"/>
              </a:xfrm>
              <a:custGeom>
                <a:avLst/>
                <a:gdLst>
                  <a:gd name="connsiteX0" fmla="*/ 0 w 454025"/>
                  <a:gd name="connsiteY0" fmla="*/ 0 h 911225"/>
                  <a:gd name="connsiteX1" fmla="*/ 0 w 454025"/>
                  <a:gd name="connsiteY1" fmla="*/ 104775 h 911225"/>
                  <a:gd name="connsiteX2" fmla="*/ 34925 w 454025"/>
                  <a:gd name="connsiteY2" fmla="*/ 104775 h 911225"/>
                  <a:gd name="connsiteX3" fmla="*/ 34925 w 454025"/>
                  <a:gd name="connsiteY3" fmla="*/ 142875 h 911225"/>
                  <a:gd name="connsiteX4" fmla="*/ 53975 w 454025"/>
                  <a:gd name="connsiteY4" fmla="*/ 142875 h 911225"/>
                  <a:gd name="connsiteX5" fmla="*/ 53975 w 454025"/>
                  <a:gd name="connsiteY5" fmla="*/ 206375 h 911225"/>
                  <a:gd name="connsiteX6" fmla="*/ 66675 w 454025"/>
                  <a:gd name="connsiteY6" fmla="*/ 206375 h 911225"/>
                  <a:gd name="connsiteX7" fmla="*/ 66675 w 454025"/>
                  <a:gd name="connsiteY7" fmla="*/ 269875 h 911225"/>
                  <a:gd name="connsiteX8" fmla="*/ 79375 w 454025"/>
                  <a:gd name="connsiteY8" fmla="*/ 269875 h 911225"/>
                  <a:gd name="connsiteX9" fmla="*/ 79375 w 454025"/>
                  <a:gd name="connsiteY9" fmla="*/ 330200 h 911225"/>
                  <a:gd name="connsiteX10" fmla="*/ 98425 w 454025"/>
                  <a:gd name="connsiteY10" fmla="*/ 330200 h 911225"/>
                  <a:gd name="connsiteX11" fmla="*/ 98425 w 454025"/>
                  <a:gd name="connsiteY11" fmla="*/ 361950 h 911225"/>
                  <a:gd name="connsiteX12" fmla="*/ 98425 w 454025"/>
                  <a:gd name="connsiteY12" fmla="*/ 361950 h 911225"/>
                  <a:gd name="connsiteX13" fmla="*/ 98425 w 454025"/>
                  <a:gd name="connsiteY13" fmla="*/ 361950 h 911225"/>
                  <a:gd name="connsiteX14" fmla="*/ 98425 w 454025"/>
                  <a:gd name="connsiteY14" fmla="*/ 361950 h 911225"/>
                  <a:gd name="connsiteX15" fmla="*/ 98425 w 454025"/>
                  <a:gd name="connsiteY15" fmla="*/ 361950 h 911225"/>
                  <a:gd name="connsiteX16" fmla="*/ 117475 w 454025"/>
                  <a:gd name="connsiteY16" fmla="*/ 361950 h 911225"/>
                  <a:gd name="connsiteX17" fmla="*/ 117475 w 454025"/>
                  <a:gd name="connsiteY17" fmla="*/ 403225 h 911225"/>
                  <a:gd name="connsiteX18" fmla="*/ 133350 w 454025"/>
                  <a:gd name="connsiteY18" fmla="*/ 403225 h 911225"/>
                  <a:gd name="connsiteX19" fmla="*/ 133350 w 454025"/>
                  <a:gd name="connsiteY19" fmla="*/ 438150 h 911225"/>
                  <a:gd name="connsiteX20" fmla="*/ 155575 w 454025"/>
                  <a:gd name="connsiteY20" fmla="*/ 438150 h 911225"/>
                  <a:gd name="connsiteX21" fmla="*/ 155575 w 454025"/>
                  <a:gd name="connsiteY21" fmla="*/ 463550 h 911225"/>
                  <a:gd name="connsiteX22" fmla="*/ 187325 w 454025"/>
                  <a:gd name="connsiteY22" fmla="*/ 463550 h 911225"/>
                  <a:gd name="connsiteX23" fmla="*/ 187325 w 454025"/>
                  <a:gd name="connsiteY23" fmla="*/ 514350 h 911225"/>
                  <a:gd name="connsiteX24" fmla="*/ 203200 w 454025"/>
                  <a:gd name="connsiteY24" fmla="*/ 514350 h 911225"/>
                  <a:gd name="connsiteX25" fmla="*/ 203200 w 454025"/>
                  <a:gd name="connsiteY25" fmla="*/ 552450 h 911225"/>
                  <a:gd name="connsiteX26" fmla="*/ 203200 w 454025"/>
                  <a:gd name="connsiteY26" fmla="*/ 552450 h 911225"/>
                  <a:gd name="connsiteX27" fmla="*/ 203200 w 454025"/>
                  <a:gd name="connsiteY27" fmla="*/ 552450 h 911225"/>
                  <a:gd name="connsiteX28" fmla="*/ 228600 w 454025"/>
                  <a:gd name="connsiteY28" fmla="*/ 552450 h 911225"/>
                  <a:gd name="connsiteX29" fmla="*/ 228600 w 454025"/>
                  <a:gd name="connsiteY29" fmla="*/ 619125 h 911225"/>
                  <a:gd name="connsiteX30" fmla="*/ 254000 w 454025"/>
                  <a:gd name="connsiteY30" fmla="*/ 619125 h 911225"/>
                  <a:gd name="connsiteX31" fmla="*/ 254000 w 454025"/>
                  <a:gd name="connsiteY31" fmla="*/ 638175 h 911225"/>
                  <a:gd name="connsiteX32" fmla="*/ 288925 w 454025"/>
                  <a:gd name="connsiteY32" fmla="*/ 638175 h 911225"/>
                  <a:gd name="connsiteX33" fmla="*/ 288925 w 454025"/>
                  <a:gd name="connsiteY33" fmla="*/ 660400 h 911225"/>
                  <a:gd name="connsiteX34" fmla="*/ 317500 w 454025"/>
                  <a:gd name="connsiteY34" fmla="*/ 660400 h 911225"/>
                  <a:gd name="connsiteX35" fmla="*/ 317500 w 454025"/>
                  <a:gd name="connsiteY35" fmla="*/ 701675 h 911225"/>
                  <a:gd name="connsiteX36" fmla="*/ 333375 w 454025"/>
                  <a:gd name="connsiteY36" fmla="*/ 701675 h 911225"/>
                  <a:gd name="connsiteX37" fmla="*/ 333375 w 454025"/>
                  <a:gd name="connsiteY37" fmla="*/ 739775 h 911225"/>
                  <a:gd name="connsiteX38" fmla="*/ 361950 w 454025"/>
                  <a:gd name="connsiteY38" fmla="*/ 739775 h 911225"/>
                  <a:gd name="connsiteX39" fmla="*/ 361950 w 454025"/>
                  <a:gd name="connsiteY39" fmla="*/ 787400 h 911225"/>
                  <a:gd name="connsiteX40" fmla="*/ 403225 w 454025"/>
                  <a:gd name="connsiteY40" fmla="*/ 787400 h 911225"/>
                  <a:gd name="connsiteX41" fmla="*/ 403225 w 454025"/>
                  <a:gd name="connsiteY41" fmla="*/ 809625 h 911225"/>
                  <a:gd name="connsiteX42" fmla="*/ 403225 w 454025"/>
                  <a:gd name="connsiteY42" fmla="*/ 809625 h 911225"/>
                  <a:gd name="connsiteX43" fmla="*/ 403225 w 454025"/>
                  <a:gd name="connsiteY43" fmla="*/ 809625 h 911225"/>
                  <a:gd name="connsiteX44" fmla="*/ 403225 w 454025"/>
                  <a:gd name="connsiteY44" fmla="*/ 809625 h 911225"/>
                  <a:gd name="connsiteX45" fmla="*/ 403225 w 454025"/>
                  <a:gd name="connsiteY45" fmla="*/ 809625 h 911225"/>
                  <a:gd name="connsiteX46" fmla="*/ 428625 w 454025"/>
                  <a:gd name="connsiteY46" fmla="*/ 835025 h 911225"/>
                  <a:gd name="connsiteX47" fmla="*/ 454025 w 454025"/>
                  <a:gd name="connsiteY47" fmla="*/ 835025 h 911225"/>
                  <a:gd name="connsiteX48" fmla="*/ 454025 w 454025"/>
                  <a:gd name="connsiteY48" fmla="*/ 911225 h 911225"/>
                  <a:gd name="connsiteX0" fmla="*/ 0 w 454025"/>
                  <a:gd name="connsiteY0" fmla="*/ 0 h 911225"/>
                  <a:gd name="connsiteX1" fmla="*/ 0 w 454025"/>
                  <a:gd name="connsiteY1" fmla="*/ 104775 h 911225"/>
                  <a:gd name="connsiteX2" fmla="*/ 34925 w 454025"/>
                  <a:gd name="connsiteY2" fmla="*/ 104775 h 911225"/>
                  <a:gd name="connsiteX3" fmla="*/ 34925 w 454025"/>
                  <a:gd name="connsiteY3" fmla="*/ 142875 h 911225"/>
                  <a:gd name="connsiteX4" fmla="*/ 53975 w 454025"/>
                  <a:gd name="connsiteY4" fmla="*/ 142875 h 911225"/>
                  <a:gd name="connsiteX5" fmla="*/ 53975 w 454025"/>
                  <a:gd name="connsiteY5" fmla="*/ 206375 h 911225"/>
                  <a:gd name="connsiteX6" fmla="*/ 66675 w 454025"/>
                  <a:gd name="connsiteY6" fmla="*/ 206375 h 911225"/>
                  <a:gd name="connsiteX7" fmla="*/ 66675 w 454025"/>
                  <a:gd name="connsiteY7" fmla="*/ 269875 h 911225"/>
                  <a:gd name="connsiteX8" fmla="*/ 79375 w 454025"/>
                  <a:gd name="connsiteY8" fmla="*/ 269875 h 911225"/>
                  <a:gd name="connsiteX9" fmla="*/ 79375 w 454025"/>
                  <a:gd name="connsiteY9" fmla="*/ 330200 h 911225"/>
                  <a:gd name="connsiteX10" fmla="*/ 98425 w 454025"/>
                  <a:gd name="connsiteY10" fmla="*/ 330200 h 911225"/>
                  <a:gd name="connsiteX11" fmla="*/ 98425 w 454025"/>
                  <a:gd name="connsiteY11" fmla="*/ 361950 h 911225"/>
                  <a:gd name="connsiteX12" fmla="*/ 98425 w 454025"/>
                  <a:gd name="connsiteY12" fmla="*/ 361950 h 911225"/>
                  <a:gd name="connsiteX13" fmla="*/ 98425 w 454025"/>
                  <a:gd name="connsiteY13" fmla="*/ 361950 h 911225"/>
                  <a:gd name="connsiteX14" fmla="*/ 98425 w 454025"/>
                  <a:gd name="connsiteY14" fmla="*/ 361950 h 911225"/>
                  <a:gd name="connsiteX15" fmla="*/ 98425 w 454025"/>
                  <a:gd name="connsiteY15" fmla="*/ 361950 h 911225"/>
                  <a:gd name="connsiteX16" fmla="*/ 117475 w 454025"/>
                  <a:gd name="connsiteY16" fmla="*/ 361950 h 911225"/>
                  <a:gd name="connsiteX17" fmla="*/ 117475 w 454025"/>
                  <a:gd name="connsiteY17" fmla="*/ 403225 h 911225"/>
                  <a:gd name="connsiteX18" fmla="*/ 133350 w 454025"/>
                  <a:gd name="connsiteY18" fmla="*/ 403225 h 911225"/>
                  <a:gd name="connsiteX19" fmla="*/ 133350 w 454025"/>
                  <a:gd name="connsiteY19" fmla="*/ 438150 h 911225"/>
                  <a:gd name="connsiteX20" fmla="*/ 155575 w 454025"/>
                  <a:gd name="connsiteY20" fmla="*/ 438150 h 911225"/>
                  <a:gd name="connsiteX21" fmla="*/ 155575 w 454025"/>
                  <a:gd name="connsiteY21" fmla="*/ 463550 h 911225"/>
                  <a:gd name="connsiteX22" fmla="*/ 187325 w 454025"/>
                  <a:gd name="connsiteY22" fmla="*/ 463550 h 911225"/>
                  <a:gd name="connsiteX23" fmla="*/ 187325 w 454025"/>
                  <a:gd name="connsiteY23" fmla="*/ 514350 h 911225"/>
                  <a:gd name="connsiteX24" fmla="*/ 203200 w 454025"/>
                  <a:gd name="connsiteY24" fmla="*/ 514350 h 911225"/>
                  <a:gd name="connsiteX25" fmla="*/ 203200 w 454025"/>
                  <a:gd name="connsiteY25" fmla="*/ 552450 h 911225"/>
                  <a:gd name="connsiteX26" fmla="*/ 203200 w 454025"/>
                  <a:gd name="connsiteY26" fmla="*/ 552450 h 911225"/>
                  <a:gd name="connsiteX27" fmla="*/ 203200 w 454025"/>
                  <a:gd name="connsiteY27" fmla="*/ 552450 h 911225"/>
                  <a:gd name="connsiteX28" fmla="*/ 228600 w 454025"/>
                  <a:gd name="connsiteY28" fmla="*/ 552450 h 911225"/>
                  <a:gd name="connsiteX29" fmla="*/ 228600 w 454025"/>
                  <a:gd name="connsiteY29" fmla="*/ 619125 h 911225"/>
                  <a:gd name="connsiteX30" fmla="*/ 254000 w 454025"/>
                  <a:gd name="connsiteY30" fmla="*/ 619125 h 911225"/>
                  <a:gd name="connsiteX31" fmla="*/ 254000 w 454025"/>
                  <a:gd name="connsiteY31" fmla="*/ 638175 h 911225"/>
                  <a:gd name="connsiteX32" fmla="*/ 288925 w 454025"/>
                  <a:gd name="connsiteY32" fmla="*/ 638175 h 911225"/>
                  <a:gd name="connsiteX33" fmla="*/ 288925 w 454025"/>
                  <a:gd name="connsiteY33" fmla="*/ 660400 h 911225"/>
                  <a:gd name="connsiteX34" fmla="*/ 317500 w 454025"/>
                  <a:gd name="connsiteY34" fmla="*/ 660400 h 911225"/>
                  <a:gd name="connsiteX35" fmla="*/ 317500 w 454025"/>
                  <a:gd name="connsiteY35" fmla="*/ 701675 h 911225"/>
                  <a:gd name="connsiteX36" fmla="*/ 333375 w 454025"/>
                  <a:gd name="connsiteY36" fmla="*/ 701675 h 911225"/>
                  <a:gd name="connsiteX37" fmla="*/ 333375 w 454025"/>
                  <a:gd name="connsiteY37" fmla="*/ 739775 h 911225"/>
                  <a:gd name="connsiteX38" fmla="*/ 361950 w 454025"/>
                  <a:gd name="connsiteY38" fmla="*/ 739775 h 911225"/>
                  <a:gd name="connsiteX39" fmla="*/ 361950 w 454025"/>
                  <a:gd name="connsiteY39" fmla="*/ 787400 h 911225"/>
                  <a:gd name="connsiteX40" fmla="*/ 403225 w 454025"/>
                  <a:gd name="connsiteY40" fmla="*/ 787400 h 911225"/>
                  <a:gd name="connsiteX41" fmla="*/ 403225 w 454025"/>
                  <a:gd name="connsiteY41" fmla="*/ 809625 h 911225"/>
                  <a:gd name="connsiteX42" fmla="*/ 403225 w 454025"/>
                  <a:gd name="connsiteY42" fmla="*/ 809625 h 911225"/>
                  <a:gd name="connsiteX43" fmla="*/ 403225 w 454025"/>
                  <a:gd name="connsiteY43" fmla="*/ 809625 h 911225"/>
                  <a:gd name="connsiteX44" fmla="*/ 403225 w 454025"/>
                  <a:gd name="connsiteY44" fmla="*/ 809625 h 911225"/>
                  <a:gd name="connsiteX45" fmla="*/ 403225 w 454025"/>
                  <a:gd name="connsiteY45" fmla="*/ 809625 h 911225"/>
                  <a:gd name="connsiteX46" fmla="*/ 431800 w 454025"/>
                  <a:gd name="connsiteY46" fmla="*/ 815975 h 911225"/>
                  <a:gd name="connsiteX47" fmla="*/ 454025 w 454025"/>
                  <a:gd name="connsiteY47" fmla="*/ 835025 h 911225"/>
                  <a:gd name="connsiteX48" fmla="*/ 454025 w 454025"/>
                  <a:gd name="connsiteY48" fmla="*/ 911225 h 911225"/>
                  <a:gd name="connsiteX0" fmla="*/ 0 w 454025"/>
                  <a:gd name="connsiteY0" fmla="*/ 0 h 911225"/>
                  <a:gd name="connsiteX1" fmla="*/ 0 w 454025"/>
                  <a:gd name="connsiteY1" fmla="*/ 104775 h 911225"/>
                  <a:gd name="connsiteX2" fmla="*/ 34925 w 454025"/>
                  <a:gd name="connsiteY2" fmla="*/ 104775 h 911225"/>
                  <a:gd name="connsiteX3" fmla="*/ 34925 w 454025"/>
                  <a:gd name="connsiteY3" fmla="*/ 142875 h 911225"/>
                  <a:gd name="connsiteX4" fmla="*/ 53975 w 454025"/>
                  <a:gd name="connsiteY4" fmla="*/ 142875 h 911225"/>
                  <a:gd name="connsiteX5" fmla="*/ 53975 w 454025"/>
                  <a:gd name="connsiteY5" fmla="*/ 206375 h 911225"/>
                  <a:gd name="connsiteX6" fmla="*/ 66675 w 454025"/>
                  <a:gd name="connsiteY6" fmla="*/ 206375 h 911225"/>
                  <a:gd name="connsiteX7" fmla="*/ 66675 w 454025"/>
                  <a:gd name="connsiteY7" fmla="*/ 269875 h 911225"/>
                  <a:gd name="connsiteX8" fmla="*/ 79375 w 454025"/>
                  <a:gd name="connsiteY8" fmla="*/ 269875 h 911225"/>
                  <a:gd name="connsiteX9" fmla="*/ 79375 w 454025"/>
                  <a:gd name="connsiteY9" fmla="*/ 330200 h 911225"/>
                  <a:gd name="connsiteX10" fmla="*/ 98425 w 454025"/>
                  <a:gd name="connsiteY10" fmla="*/ 330200 h 911225"/>
                  <a:gd name="connsiteX11" fmla="*/ 98425 w 454025"/>
                  <a:gd name="connsiteY11" fmla="*/ 361950 h 911225"/>
                  <a:gd name="connsiteX12" fmla="*/ 98425 w 454025"/>
                  <a:gd name="connsiteY12" fmla="*/ 361950 h 911225"/>
                  <a:gd name="connsiteX13" fmla="*/ 98425 w 454025"/>
                  <a:gd name="connsiteY13" fmla="*/ 361950 h 911225"/>
                  <a:gd name="connsiteX14" fmla="*/ 98425 w 454025"/>
                  <a:gd name="connsiteY14" fmla="*/ 361950 h 911225"/>
                  <a:gd name="connsiteX15" fmla="*/ 98425 w 454025"/>
                  <a:gd name="connsiteY15" fmla="*/ 361950 h 911225"/>
                  <a:gd name="connsiteX16" fmla="*/ 117475 w 454025"/>
                  <a:gd name="connsiteY16" fmla="*/ 361950 h 911225"/>
                  <a:gd name="connsiteX17" fmla="*/ 117475 w 454025"/>
                  <a:gd name="connsiteY17" fmla="*/ 403225 h 911225"/>
                  <a:gd name="connsiteX18" fmla="*/ 133350 w 454025"/>
                  <a:gd name="connsiteY18" fmla="*/ 403225 h 911225"/>
                  <a:gd name="connsiteX19" fmla="*/ 133350 w 454025"/>
                  <a:gd name="connsiteY19" fmla="*/ 438150 h 911225"/>
                  <a:gd name="connsiteX20" fmla="*/ 155575 w 454025"/>
                  <a:gd name="connsiteY20" fmla="*/ 438150 h 911225"/>
                  <a:gd name="connsiteX21" fmla="*/ 155575 w 454025"/>
                  <a:gd name="connsiteY21" fmla="*/ 463550 h 911225"/>
                  <a:gd name="connsiteX22" fmla="*/ 187325 w 454025"/>
                  <a:gd name="connsiteY22" fmla="*/ 463550 h 911225"/>
                  <a:gd name="connsiteX23" fmla="*/ 187325 w 454025"/>
                  <a:gd name="connsiteY23" fmla="*/ 514350 h 911225"/>
                  <a:gd name="connsiteX24" fmla="*/ 203200 w 454025"/>
                  <a:gd name="connsiteY24" fmla="*/ 514350 h 911225"/>
                  <a:gd name="connsiteX25" fmla="*/ 203200 w 454025"/>
                  <a:gd name="connsiteY25" fmla="*/ 552450 h 911225"/>
                  <a:gd name="connsiteX26" fmla="*/ 203200 w 454025"/>
                  <a:gd name="connsiteY26" fmla="*/ 552450 h 911225"/>
                  <a:gd name="connsiteX27" fmla="*/ 203200 w 454025"/>
                  <a:gd name="connsiteY27" fmla="*/ 552450 h 911225"/>
                  <a:gd name="connsiteX28" fmla="*/ 228600 w 454025"/>
                  <a:gd name="connsiteY28" fmla="*/ 552450 h 911225"/>
                  <a:gd name="connsiteX29" fmla="*/ 228600 w 454025"/>
                  <a:gd name="connsiteY29" fmla="*/ 619125 h 911225"/>
                  <a:gd name="connsiteX30" fmla="*/ 254000 w 454025"/>
                  <a:gd name="connsiteY30" fmla="*/ 619125 h 911225"/>
                  <a:gd name="connsiteX31" fmla="*/ 254000 w 454025"/>
                  <a:gd name="connsiteY31" fmla="*/ 638175 h 911225"/>
                  <a:gd name="connsiteX32" fmla="*/ 288925 w 454025"/>
                  <a:gd name="connsiteY32" fmla="*/ 638175 h 911225"/>
                  <a:gd name="connsiteX33" fmla="*/ 288925 w 454025"/>
                  <a:gd name="connsiteY33" fmla="*/ 660400 h 911225"/>
                  <a:gd name="connsiteX34" fmla="*/ 317500 w 454025"/>
                  <a:gd name="connsiteY34" fmla="*/ 660400 h 911225"/>
                  <a:gd name="connsiteX35" fmla="*/ 317500 w 454025"/>
                  <a:gd name="connsiteY35" fmla="*/ 701675 h 911225"/>
                  <a:gd name="connsiteX36" fmla="*/ 333375 w 454025"/>
                  <a:gd name="connsiteY36" fmla="*/ 701675 h 911225"/>
                  <a:gd name="connsiteX37" fmla="*/ 333375 w 454025"/>
                  <a:gd name="connsiteY37" fmla="*/ 739775 h 911225"/>
                  <a:gd name="connsiteX38" fmla="*/ 361950 w 454025"/>
                  <a:gd name="connsiteY38" fmla="*/ 739775 h 911225"/>
                  <a:gd name="connsiteX39" fmla="*/ 361950 w 454025"/>
                  <a:gd name="connsiteY39" fmla="*/ 787400 h 911225"/>
                  <a:gd name="connsiteX40" fmla="*/ 403225 w 454025"/>
                  <a:gd name="connsiteY40" fmla="*/ 787400 h 911225"/>
                  <a:gd name="connsiteX41" fmla="*/ 403225 w 454025"/>
                  <a:gd name="connsiteY41" fmla="*/ 809625 h 911225"/>
                  <a:gd name="connsiteX42" fmla="*/ 403225 w 454025"/>
                  <a:gd name="connsiteY42" fmla="*/ 809625 h 911225"/>
                  <a:gd name="connsiteX43" fmla="*/ 403225 w 454025"/>
                  <a:gd name="connsiteY43" fmla="*/ 809625 h 911225"/>
                  <a:gd name="connsiteX44" fmla="*/ 403225 w 454025"/>
                  <a:gd name="connsiteY44" fmla="*/ 809625 h 911225"/>
                  <a:gd name="connsiteX45" fmla="*/ 403225 w 454025"/>
                  <a:gd name="connsiteY45" fmla="*/ 809625 h 911225"/>
                  <a:gd name="connsiteX46" fmla="*/ 431800 w 454025"/>
                  <a:gd name="connsiteY46" fmla="*/ 815975 h 911225"/>
                  <a:gd name="connsiteX47" fmla="*/ 454025 w 454025"/>
                  <a:gd name="connsiteY47" fmla="*/ 911225 h 911225"/>
                  <a:gd name="connsiteX0" fmla="*/ 0 w 431800"/>
                  <a:gd name="connsiteY0" fmla="*/ 0 h 815975"/>
                  <a:gd name="connsiteX1" fmla="*/ 0 w 431800"/>
                  <a:gd name="connsiteY1" fmla="*/ 104775 h 815975"/>
                  <a:gd name="connsiteX2" fmla="*/ 34925 w 431800"/>
                  <a:gd name="connsiteY2" fmla="*/ 104775 h 815975"/>
                  <a:gd name="connsiteX3" fmla="*/ 34925 w 431800"/>
                  <a:gd name="connsiteY3" fmla="*/ 142875 h 815975"/>
                  <a:gd name="connsiteX4" fmla="*/ 53975 w 431800"/>
                  <a:gd name="connsiteY4" fmla="*/ 142875 h 815975"/>
                  <a:gd name="connsiteX5" fmla="*/ 53975 w 431800"/>
                  <a:gd name="connsiteY5" fmla="*/ 206375 h 815975"/>
                  <a:gd name="connsiteX6" fmla="*/ 66675 w 431800"/>
                  <a:gd name="connsiteY6" fmla="*/ 206375 h 815975"/>
                  <a:gd name="connsiteX7" fmla="*/ 66675 w 431800"/>
                  <a:gd name="connsiteY7" fmla="*/ 269875 h 815975"/>
                  <a:gd name="connsiteX8" fmla="*/ 79375 w 431800"/>
                  <a:gd name="connsiteY8" fmla="*/ 269875 h 815975"/>
                  <a:gd name="connsiteX9" fmla="*/ 79375 w 431800"/>
                  <a:gd name="connsiteY9" fmla="*/ 330200 h 815975"/>
                  <a:gd name="connsiteX10" fmla="*/ 98425 w 431800"/>
                  <a:gd name="connsiteY10" fmla="*/ 330200 h 815975"/>
                  <a:gd name="connsiteX11" fmla="*/ 98425 w 431800"/>
                  <a:gd name="connsiteY11" fmla="*/ 361950 h 815975"/>
                  <a:gd name="connsiteX12" fmla="*/ 98425 w 431800"/>
                  <a:gd name="connsiteY12" fmla="*/ 361950 h 815975"/>
                  <a:gd name="connsiteX13" fmla="*/ 98425 w 431800"/>
                  <a:gd name="connsiteY13" fmla="*/ 361950 h 815975"/>
                  <a:gd name="connsiteX14" fmla="*/ 98425 w 431800"/>
                  <a:gd name="connsiteY14" fmla="*/ 361950 h 815975"/>
                  <a:gd name="connsiteX15" fmla="*/ 98425 w 431800"/>
                  <a:gd name="connsiteY15" fmla="*/ 361950 h 815975"/>
                  <a:gd name="connsiteX16" fmla="*/ 117475 w 431800"/>
                  <a:gd name="connsiteY16" fmla="*/ 361950 h 815975"/>
                  <a:gd name="connsiteX17" fmla="*/ 117475 w 431800"/>
                  <a:gd name="connsiteY17" fmla="*/ 403225 h 815975"/>
                  <a:gd name="connsiteX18" fmla="*/ 133350 w 431800"/>
                  <a:gd name="connsiteY18" fmla="*/ 403225 h 815975"/>
                  <a:gd name="connsiteX19" fmla="*/ 133350 w 431800"/>
                  <a:gd name="connsiteY19" fmla="*/ 438150 h 815975"/>
                  <a:gd name="connsiteX20" fmla="*/ 155575 w 431800"/>
                  <a:gd name="connsiteY20" fmla="*/ 438150 h 815975"/>
                  <a:gd name="connsiteX21" fmla="*/ 155575 w 431800"/>
                  <a:gd name="connsiteY21" fmla="*/ 463550 h 815975"/>
                  <a:gd name="connsiteX22" fmla="*/ 187325 w 431800"/>
                  <a:gd name="connsiteY22" fmla="*/ 463550 h 815975"/>
                  <a:gd name="connsiteX23" fmla="*/ 187325 w 431800"/>
                  <a:gd name="connsiteY23" fmla="*/ 514350 h 815975"/>
                  <a:gd name="connsiteX24" fmla="*/ 203200 w 431800"/>
                  <a:gd name="connsiteY24" fmla="*/ 514350 h 815975"/>
                  <a:gd name="connsiteX25" fmla="*/ 203200 w 431800"/>
                  <a:gd name="connsiteY25" fmla="*/ 552450 h 815975"/>
                  <a:gd name="connsiteX26" fmla="*/ 203200 w 431800"/>
                  <a:gd name="connsiteY26" fmla="*/ 552450 h 815975"/>
                  <a:gd name="connsiteX27" fmla="*/ 203200 w 431800"/>
                  <a:gd name="connsiteY27" fmla="*/ 552450 h 815975"/>
                  <a:gd name="connsiteX28" fmla="*/ 228600 w 431800"/>
                  <a:gd name="connsiteY28" fmla="*/ 552450 h 815975"/>
                  <a:gd name="connsiteX29" fmla="*/ 228600 w 431800"/>
                  <a:gd name="connsiteY29" fmla="*/ 619125 h 815975"/>
                  <a:gd name="connsiteX30" fmla="*/ 254000 w 431800"/>
                  <a:gd name="connsiteY30" fmla="*/ 619125 h 815975"/>
                  <a:gd name="connsiteX31" fmla="*/ 254000 w 431800"/>
                  <a:gd name="connsiteY31" fmla="*/ 638175 h 815975"/>
                  <a:gd name="connsiteX32" fmla="*/ 288925 w 431800"/>
                  <a:gd name="connsiteY32" fmla="*/ 638175 h 815975"/>
                  <a:gd name="connsiteX33" fmla="*/ 288925 w 431800"/>
                  <a:gd name="connsiteY33" fmla="*/ 660400 h 815975"/>
                  <a:gd name="connsiteX34" fmla="*/ 317500 w 431800"/>
                  <a:gd name="connsiteY34" fmla="*/ 660400 h 815975"/>
                  <a:gd name="connsiteX35" fmla="*/ 317500 w 431800"/>
                  <a:gd name="connsiteY35" fmla="*/ 701675 h 815975"/>
                  <a:gd name="connsiteX36" fmla="*/ 333375 w 431800"/>
                  <a:gd name="connsiteY36" fmla="*/ 701675 h 815975"/>
                  <a:gd name="connsiteX37" fmla="*/ 333375 w 431800"/>
                  <a:gd name="connsiteY37" fmla="*/ 739775 h 815975"/>
                  <a:gd name="connsiteX38" fmla="*/ 361950 w 431800"/>
                  <a:gd name="connsiteY38" fmla="*/ 739775 h 815975"/>
                  <a:gd name="connsiteX39" fmla="*/ 361950 w 431800"/>
                  <a:gd name="connsiteY39" fmla="*/ 787400 h 815975"/>
                  <a:gd name="connsiteX40" fmla="*/ 403225 w 431800"/>
                  <a:gd name="connsiteY40" fmla="*/ 787400 h 815975"/>
                  <a:gd name="connsiteX41" fmla="*/ 403225 w 431800"/>
                  <a:gd name="connsiteY41" fmla="*/ 809625 h 815975"/>
                  <a:gd name="connsiteX42" fmla="*/ 403225 w 431800"/>
                  <a:gd name="connsiteY42" fmla="*/ 809625 h 815975"/>
                  <a:gd name="connsiteX43" fmla="*/ 403225 w 431800"/>
                  <a:gd name="connsiteY43" fmla="*/ 809625 h 815975"/>
                  <a:gd name="connsiteX44" fmla="*/ 403225 w 431800"/>
                  <a:gd name="connsiteY44" fmla="*/ 809625 h 815975"/>
                  <a:gd name="connsiteX45" fmla="*/ 403225 w 431800"/>
                  <a:gd name="connsiteY45" fmla="*/ 809625 h 815975"/>
                  <a:gd name="connsiteX46" fmla="*/ 431800 w 431800"/>
                  <a:gd name="connsiteY46" fmla="*/ 815975 h 815975"/>
                  <a:gd name="connsiteX0" fmla="*/ 0 w 403225"/>
                  <a:gd name="connsiteY0" fmla="*/ 0 h 809625"/>
                  <a:gd name="connsiteX1" fmla="*/ 0 w 403225"/>
                  <a:gd name="connsiteY1" fmla="*/ 104775 h 809625"/>
                  <a:gd name="connsiteX2" fmla="*/ 34925 w 403225"/>
                  <a:gd name="connsiteY2" fmla="*/ 104775 h 809625"/>
                  <a:gd name="connsiteX3" fmla="*/ 34925 w 403225"/>
                  <a:gd name="connsiteY3" fmla="*/ 142875 h 809625"/>
                  <a:gd name="connsiteX4" fmla="*/ 53975 w 403225"/>
                  <a:gd name="connsiteY4" fmla="*/ 142875 h 809625"/>
                  <a:gd name="connsiteX5" fmla="*/ 53975 w 403225"/>
                  <a:gd name="connsiteY5" fmla="*/ 206375 h 809625"/>
                  <a:gd name="connsiteX6" fmla="*/ 66675 w 403225"/>
                  <a:gd name="connsiteY6" fmla="*/ 206375 h 809625"/>
                  <a:gd name="connsiteX7" fmla="*/ 66675 w 403225"/>
                  <a:gd name="connsiteY7" fmla="*/ 269875 h 809625"/>
                  <a:gd name="connsiteX8" fmla="*/ 79375 w 403225"/>
                  <a:gd name="connsiteY8" fmla="*/ 269875 h 809625"/>
                  <a:gd name="connsiteX9" fmla="*/ 79375 w 403225"/>
                  <a:gd name="connsiteY9" fmla="*/ 330200 h 809625"/>
                  <a:gd name="connsiteX10" fmla="*/ 98425 w 403225"/>
                  <a:gd name="connsiteY10" fmla="*/ 330200 h 809625"/>
                  <a:gd name="connsiteX11" fmla="*/ 98425 w 403225"/>
                  <a:gd name="connsiteY11" fmla="*/ 361950 h 809625"/>
                  <a:gd name="connsiteX12" fmla="*/ 98425 w 403225"/>
                  <a:gd name="connsiteY12" fmla="*/ 361950 h 809625"/>
                  <a:gd name="connsiteX13" fmla="*/ 98425 w 403225"/>
                  <a:gd name="connsiteY13" fmla="*/ 361950 h 809625"/>
                  <a:gd name="connsiteX14" fmla="*/ 98425 w 403225"/>
                  <a:gd name="connsiteY14" fmla="*/ 361950 h 809625"/>
                  <a:gd name="connsiteX15" fmla="*/ 98425 w 403225"/>
                  <a:gd name="connsiteY15" fmla="*/ 361950 h 809625"/>
                  <a:gd name="connsiteX16" fmla="*/ 117475 w 403225"/>
                  <a:gd name="connsiteY16" fmla="*/ 361950 h 809625"/>
                  <a:gd name="connsiteX17" fmla="*/ 117475 w 403225"/>
                  <a:gd name="connsiteY17" fmla="*/ 403225 h 809625"/>
                  <a:gd name="connsiteX18" fmla="*/ 133350 w 403225"/>
                  <a:gd name="connsiteY18" fmla="*/ 403225 h 809625"/>
                  <a:gd name="connsiteX19" fmla="*/ 133350 w 403225"/>
                  <a:gd name="connsiteY19" fmla="*/ 438150 h 809625"/>
                  <a:gd name="connsiteX20" fmla="*/ 155575 w 403225"/>
                  <a:gd name="connsiteY20" fmla="*/ 438150 h 809625"/>
                  <a:gd name="connsiteX21" fmla="*/ 155575 w 403225"/>
                  <a:gd name="connsiteY21" fmla="*/ 463550 h 809625"/>
                  <a:gd name="connsiteX22" fmla="*/ 187325 w 403225"/>
                  <a:gd name="connsiteY22" fmla="*/ 463550 h 809625"/>
                  <a:gd name="connsiteX23" fmla="*/ 187325 w 403225"/>
                  <a:gd name="connsiteY23" fmla="*/ 514350 h 809625"/>
                  <a:gd name="connsiteX24" fmla="*/ 203200 w 403225"/>
                  <a:gd name="connsiteY24" fmla="*/ 514350 h 809625"/>
                  <a:gd name="connsiteX25" fmla="*/ 203200 w 403225"/>
                  <a:gd name="connsiteY25" fmla="*/ 552450 h 809625"/>
                  <a:gd name="connsiteX26" fmla="*/ 203200 w 403225"/>
                  <a:gd name="connsiteY26" fmla="*/ 552450 h 809625"/>
                  <a:gd name="connsiteX27" fmla="*/ 203200 w 403225"/>
                  <a:gd name="connsiteY27" fmla="*/ 552450 h 809625"/>
                  <a:gd name="connsiteX28" fmla="*/ 228600 w 403225"/>
                  <a:gd name="connsiteY28" fmla="*/ 552450 h 809625"/>
                  <a:gd name="connsiteX29" fmla="*/ 228600 w 403225"/>
                  <a:gd name="connsiteY29" fmla="*/ 619125 h 809625"/>
                  <a:gd name="connsiteX30" fmla="*/ 254000 w 403225"/>
                  <a:gd name="connsiteY30" fmla="*/ 619125 h 809625"/>
                  <a:gd name="connsiteX31" fmla="*/ 254000 w 403225"/>
                  <a:gd name="connsiteY31" fmla="*/ 638175 h 809625"/>
                  <a:gd name="connsiteX32" fmla="*/ 288925 w 403225"/>
                  <a:gd name="connsiteY32" fmla="*/ 638175 h 809625"/>
                  <a:gd name="connsiteX33" fmla="*/ 288925 w 403225"/>
                  <a:gd name="connsiteY33" fmla="*/ 660400 h 809625"/>
                  <a:gd name="connsiteX34" fmla="*/ 317500 w 403225"/>
                  <a:gd name="connsiteY34" fmla="*/ 660400 h 809625"/>
                  <a:gd name="connsiteX35" fmla="*/ 317500 w 403225"/>
                  <a:gd name="connsiteY35" fmla="*/ 701675 h 809625"/>
                  <a:gd name="connsiteX36" fmla="*/ 333375 w 403225"/>
                  <a:gd name="connsiteY36" fmla="*/ 701675 h 809625"/>
                  <a:gd name="connsiteX37" fmla="*/ 333375 w 403225"/>
                  <a:gd name="connsiteY37" fmla="*/ 739775 h 809625"/>
                  <a:gd name="connsiteX38" fmla="*/ 361950 w 403225"/>
                  <a:gd name="connsiteY38" fmla="*/ 739775 h 809625"/>
                  <a:gd name="connsiteX39" fmla="*/ 361950 w 403225"/>
                  <a:gd name="connsiteY39" fmla="*/ 787400 h 809625"/>
                  <a:gd name="connsiteX40" fmla="*/ 403225 w 403225"/>
                  <a:gd name="connsiteY40" fmla="*/ 787400 h 809625"/>
                  <a:gd name="connsiteX41" fmla="*/ 403225 w 403225"/>
                  <a:gd name="connsiteY41" fmla="*/ 809625 h 809625"/>
                  <a:gd name="connsiteX42" fmla="*/ 403225 w 403225"/>
                  <a:gd name="connsiteY42" fmla="*/ 809625 h 809625"/>
                  <a:gd name="connsiteX43" fmla="*/ 403225 w 403225"/>
                  <a:gd name="connsiteY43" fmla="*/ 809625 h 809625"/>
                  <a:gd name="connsiteX44" fmla="*/ 403225 w 403225"/>
                  <a:gd name="connsiteY44" fmla="*/ 809625 h 809625"/>
                  <a:gd name="connsiteX45" fmla="*/ 403225 w 403225"/>
                  <a:gd name="connsiteY45" fmla="*/ 809625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403225" h="809625">
                    <a:moveTo>
                      <a:pt x="0" y="0"/>
                    </a:moveTo>
                    <a:lnTo>
                      <a:pt x="0" y="104775"/>
                    </a:lnTo>
                    <a:lnTo>
                      <a:pt x="34925" y="104775"/>
                    </a:lnTo>
                    <a:lnTo>
                      <a:pt x="34925" y="142875"/>
                    </a:lnTo>
                    <a:lnTo>
                      <a:pt x="53975" y="142875"/>
                    </a:lnTo>
                    <a:lnTo>
                      <a:pt x="53975" y="206375"/>
                    </a:lnTo>
                    <a:lnTo>
                      <a:pt x="66675" y="206375"/>
                    </a:lnTo>
                    <a:lnTo>
                      <a:pt x="66675" y="269875"/>
                    </a:lnTo>
                    <a:lnTo>
                      <a:pt x="79375" y="269875"/>
                    </a:lnTo>
                    <a:lnTo>
                      <a:pt x="79375" y="330200"/>
                    </a:lnTo>
                    <a:lnTo>
                      <a:pt x="98425" y="330200"/>
                    </a:lnTo>
                    <a:lnTo>
                      <a:pt x="98425" y="361950"/>
                    </a:lnTo>
                    <a:lnTo>
                      <a:pt x="98425" y="361950"/>
                    </a:lnTo>
                    <a:lnTo>
                      <a:pt x="98425" y="361950"/>
                    </a:lnTo>
                    <a:lnTo>
                      <a:pt x="98425" y="361950"/>
                    </a:lnTo>
                    <a:lnTo>
                      <a:pt x="98425" y="361950"/>
                    </a:lnTo>
                    <a:lnTo>
                      <a:pt x="117475" y="361950"/>
                    </a:lnTo>
                    <a:lnTo>
                      <a:pt x="117475" y="403225"/>
                    </a:lnTo>
                    <a:lnTo>
                      <a:pt x="133350" y="403225"/>
                    </a:lnTo>
                    <a:lnTo>
                      <a:pt x="133350" y="438150"/>
                    </a:lnTo>
                    <a:lnTo>
                      <a:pt x="155575" y="438150"/>
                    </a:lnTo>
                    <a:lnTo>
                      <a:pt x="155575" y="463550"/>
                    </a:lnTo>
                    <a:lnTo>
                      <a:pt x="187325" y="463550"/>
                    </a:lnTo>
                    <a:lnTo>
                      <a:pt x="187325" y="514350"/>
                    </a:lnTo>
                    <a:lnTo>
                      <a:pt x="203200" y="514350"/>
                    </a:lnTo>
                    <a:lnTo>
                      <a:pt x="203200" y="552450"/>
                    </a:lnTo>
                    <a:lnTo>
                      <a:pt x="203200" y="552450"/>
                    </a:lnTo>
                    <a:lnTo>
                      <a:pt x="203200" y="552450"/>
                    </a:lnTo>
                    <a:lnTo>
                      <a:pt x="228600" y="552450"/>
                    </a:lnTo>
                    <a:lnTo>
                      <a:pt x="228600" y="619125"/>
                    </a:lnTo>
                    <a:lnTo>
                      <a:pt x="254000" y="619125"/>
                    </a:lnTo>
                    <a:lnTo>
                      <a:pt x="254000" y="638175"/>
                    </a:lnTo>
                    <a:lnTo>
                      <a:pt x="288925" y="638175"/>
                    </a:lnTo>
                    <a:lnTo>
                      <a:pt x="288925" y="660400"/>
                    </a:lnTo>
                    <a:lnTo>
                      <a:pt x="317500" y="660400"/>
                    </a:lnTo>
                    <a:lnTo>
                      <a:pt x="317500" y="701675"/>
                    </a:lnTo>
                    <a:lnTo>
                      <a:pt x="333375" y="701675"/>
                    </a:lnTo>
                    <a:lnTo>
                      <a:pt x="333375" y="739775"/>
                    </a:lnTo>
                    <a:lnTo>
                      <a:pt x="361950" y="739775"/>
                    </a:lnTo>
                    <a:lnTo>
                      <a:pt x="361950" y="787400"/>
                    </a:lnTo>
                    <a:lnTo>
                      <a:pt x="403225" y="787400"/>
                    </a:lnTo>
                    <a:lnTo>
                      <a:pt x="403225" y="809625"/>
                    </a:lnTo>
                    <a:lnTo>
                      <a:pt x="403225" y="809625"/>
                    </a:lnTo>
                    <a:lnTo>
                      <a:pt x="403225" y="809625"/>
                    </a:lnTo>
                    <a:lnTo>
                      <a:pt x="403225" y="809625"/>
                    </a:lnTo>
                    <a:lnTo>
                      <a:pt x="403225" y="809625"/>
                    </a:lnTo>
                  </a:path>
                </a:pathLst>
              </a:custGeom>
              <a:noFill/>
              <a:ln w="28575">
                <a:solidFill>
                  <a:schemeClr val="accent3"/>
                </a:solidFill>
                <a:miter lim="800000"/>
                <a:headEnd/>
                <a:tailEnd/>
              </a:ln>
            </p:spPr>
            <p:txBody>
              <a:bodyPr rtlCol="0" anchor="ctr"/>
              <a:lstStyle/>
              <a:p>
                <a:pPr algn="ctr"/>
                <a:endParaRPr lang="en-US" dirty="0"/>
              </a:p>
            </p:txBody>
          </p:sp>
          <p:sp>
            <p:nvSpPr>
              <p:cNvPr id="1048765" name="Freeform 187"/>
              <p:cNvSpPr/>
              <p:nvPr/>
            </p:nvSpPr>
            <p:spPr bwMode="auto">
              <a:xfrm>
                <a:off x="1685925" y="4368800"/>
                <a:ext cx="819150" cy="419100"/>
              </a:xfrm>
              <a:custGeom>
                <a:avLst/>
                <a:gdLst>
                  <a:gd name="connsiteX0" fmla="*/ 0 w 819150"/>
                  <a:gd name="connsiteY0" fmla="*/ 0 h 419100"/>
                  <a:gd name="connsiteX1" fmla="*/ 38100 w 819150"/>
                  <a:gd name="connsiteY1" fmla="*/ 0 h 419100"/>
                  <a:gd name="connsiteX2" fmla="*/ 38100 w 819150"/>
                  <a:gd name="connsiteY2" fmla="*/ 38100 h 419100"/>
                  <a:gd name="connsiteX3" fmla="*/ 57150 w 819150"/>
                  <a:gd name="connsiteY3" fmla="*/ 38100 h 419100"/>
                  <a:gd name="connsiteX4" fmla="*/ 57150 w 819150"/>
                  <a:gd name="connsiteY4" fmla="*/ 114300 h 419100"/>
                  <a:gd name="connsiteX5" fmla="*/ 95250 w 819150"/>
                  <a:gd name="connsiteY5" fmla="*/ 114300 h 419100"/>
                  <a:gd name="connsiteX6" fmla="*/ 95250 w 819150"/>
                  <a:gd name="connsiteY6" fmla="*/ 168275 h 419100"/>
                  <a:gd name="connsiteX7" fmla="*/ 133350 w 819150"/>
                  <a:gd name="connsiteY7" fmla="*/ 168275 h 419100"/>
                  <a:gd name="connsiteX8" fmla="*/ 133350 w 819150"/>
                  <a:gd name="connsiteY8" fmla="*/ 200025 h 419100"/>
                  <a:gd name="connsiteX9" fmla="*/ 165100 w 819150"/>
                  <a:gd name="connsiteY9" fmla="*/ 200025 h 419100"/>
                  <a:gd name="connsiteX10" fmla="*/ 165100 w 819150"/>
                  <a:gd name="connsiteY10" fmla="*/ 215900 h 419100"/>
                  <a:gd name="connsiteX11" fmla="*/ 231775 w 819150"/>
                  <a:gd name="connsiteY11" fmla="*/ 215900 h 419100"/>
                  <a:gd name="connsiteX12" fmla="*/ 231775 w 819150"/>
                  <a:gd name="connsiteY12" fmla="*/ 222250 h 419100"/>
                  <a:gd name="connsiteX13" fmla="*/ 282575 w 819150"/>
                  <a:gd name="connsiteY13" fmla="*/ 222250 h 419100"/>
                  <a:gd name="connsiteX14" fmla="*/ 282575 w 819150"/>
                  <a:gd name="connsiteY14" fmla="*/ 234950 h 419100"/>
                  <a:gd name="connsiteX15" fmla="*/ 311150 w 819150"/>
                  <a:gd name="connsiteY15" fmla="*/ 234950 h 419100"/>
                  <a:gd name="connsiteX16" fmla="*/ 311150 w 819150"/>
                  <a:gd name="connsiteY16" fmla="*/ 234950 h 419100"/>
                  <a:gd name="connsiteX17" fmla="*/ 311150 w 819150"/>
                  <a:gd name="connsiteY17" fmla="*/ 234950 h 419100"/>
                  <a:gd name="connsiteX18" fmla="*/ 311150 w 819150"/>
                  <a:gd name="connsiteY18" fmla="*/ 260350 h 419100"/>
                  <a:gd name="connsiteX19" fmla="*/ 444500 w 819150"/>
                  <a:gd name="connsiteY19" fmla="*/ 260350 h 419100"/>
                  <a:gd name="connsiteX20" fmla="*/ 444500 w 819150"/>
                  <a:gd name="connsiteY20" fmla="*/ 282575 h 419100"/>
                  <a:gd name="connsiteX21" fmla="*/ 479425 w 819150"/>
                  <a:gd name="connsiteY21" fmla="*/ 282575 h 419100"/>
                  <a:gd name="connsiteX22" fmla="*/ 479425 w 819150"/>
                  <a:gd name="connsiteY22" fmla="*/ 320675 h 419100"/>
                  <a:gd name="connsiteX23" fmla="*/ 596900 w 819150"/>
                  <a:gd name="connsiteY23" fmla="*/ 320675 h 419100"/>
                  <a:gd name="connsiteX24" fmla="*/ 596900 w 819150"/>
                  <a:gd name="connsiteY24" fmla="*/ 346075 h 419100"/>
                  <a:gd name="connsiteX25" fmla="*/ 631825 w 819150"/>
                  <a:gd name="connsiteY25" fmla="*/ 346075 h 419100"/>
                  <a:gd name="connsiteX26" fmla="*/ 631825 w 819150"/>
                  <a:gd name="connsiteY26" fmla="*/ 358775 h 419100"/>
                  <a:gd name="connsiteX27" fmla="*/ 676275 w 819150"/>
                  <a:gd name="connsiteY27" fmla="*/ 358775 h 419100"/>
                  <a:gd name="connsiteX28" fmla="*/ 676275 w 819150"/>
                  <a:gd name="connsiteY28" fmla="*/ 371475 h 419100"/>
                  <a:gd name="connsiteX29" fmla="*/ 749300 w 819150"/>
                  <a:gd name="connsiteY29" fmla="*/ 371475 h 419100"/>
                  <a:gd name="connsiteX30" fmla="*/ 749300 w 819150"/>
                  <a:gd name="connsiteY30" fmla="*/ 419100 h 419100"/>
                  <a:gd name="connsiteX31" fmla="*/ 819150 w 819150"/>
                  <a:gd name="connsiteY31" fmla="*/ 41910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19150" h="419100">
                    <a:moveTo>
                      <a:pt x="0" y="0"/>
                    </a:moveTo>
                    <a:lnTo>
                      <a:pt x="38100" y="0"/>
                    </a:lnTo>
                    <a:lnTo>
                      <a:pt x="38100" y="38100"/>
                    </a:lnTo>
                    <a:lnTo>
                      <a:pt x="57150" y="38100"/>
                    </a:lnTo>
                    <a:lnTo>
                      <a:pt x="57150" y="114300"/>
                    </a:lnTo>
                    <a:lnTo>
                      <a:pt x="95250" y="114300"/>
                    </a:lnTo>
                    <a:lnTo>
                      <a:pt x="95250" y="168275"/>
                    </a:lnTo>
                    <a:lnTo>
                      <a:pt x="133350" y="168275"/>
                    </a:lnTo>
                    <a:lnTo>
                      <a:pt x="133350" y="200025"/>
                    </a:lnTo>
                    <a:lnTo>
                      <a:pt x="165100" y="200025"/>
                    </a:lnTo>
                    <a:lnTo>
                      <a:pt x="165100" y="215900"/>
                    </a:lnTo>
                    <a:lnTo>
                      <a:pt x="231775" y="215900"/>
                    </a:lnTo>
                    <a:lnTo>
                      <a:pt x="231775" y="222250"/>
                    </a:lnTo>
                    <a:lnTo>
                      <a:pt x="282575" y="222250"/>
                    </a:lnTo>
                    <a:lnTo>
                      <a:pt x="282575" y="234950"/>
                    </a:lnTo>
                    <a:lnTo>
                      <a:pt x="311150" y="234950"/>
                    </a:lnTo>
                    <a:lnTo>
                      <a:pt x="311150" y="234950"/>
                    </a:lnTo>
                    <a:lnTo>
                      <a:pt x="311150" y="234950"/>
                    </a:lnTo>
                    <a:lnTo>
                      <a:pt x="311150" y="260350"/>
                    </a:lnTo>
                    <a:lnTo>
                      <a:pt x="444500" y="260350"/>
                    </a:lnTo>
                    <a:lnTo>
                      <a:pt x="444500" y="282575"/>
                    </a:lnTo>
                    <a:lnTo>
                      <a:pt x="479425" y="282575"/>
                    </a:lnTo>
                    <a:lnTo>
                      <a:pt x="479425" y="320675"/>
                    </a:lnTo>
                    <a:lnTo>
                      <a:pt x="596900" y="320675"/>
                    </a:lnTo>
                    <a:lnTo>
                      <a:pt x="596900" y="346075"/>
                    </a:lnTo>
                    <a:lnTo>
                      <a:pt x="631825" y="346075"/>
                    </a:lnTo>
                    <a:lnTo>
                      <a:pt x="631825" y="358775"/>
                    </a:lnTo>
                    <a:lnTo>
                      <a:pt x="676275" y="358775"/>
                    </a:lnTo>
                    <a:lnTo>
                      <a:pt x="676275" y="371475"/>
                    </a:lnTo>
                    <a:lnTo>
                      <a:pt x="749300" y="371475"/>
                    </a:lnTo>
                    <a:lnTo>
                      <a:pt x="749300" y="419100"/>
                    </a:lnTo>
                    <a:lnTo>
                      <a:pt x="819150" y="419100"/>
                    </a:lnTo>
                  </a:path>
                </a:pathLst>
              </a:custGeom>
              <a:noFill/>
              <a:ln w="28575">
                <a:solidFill>
                  <a:schemeClr val="accent3"/>
                </a:solidFill>
                <a:miter lim="800000"/>
                <a:headEnd/>
                <a:tailEnd/>
              </a:ln>
            </p:spPr>
            <p:txBody>
              <a:bodyPr rtlCol="0" anchor="ctr"/>
              <a:lstStyle/>
              <a:p>
                <a:pPr algn="ctr"/>
                <a:endParaRPr lang="en-US" dirty="0"/>
              </a:p>
            </p:txBody>
          </p:sp>
        </p:grpSp>
        <p:sp>
          <p:nvSpPr>
            <p:cNvPr id="1048766" name="Freeform 189"/>
            <p:cNvSpPr/>
            <p:nvPr/>
          </p:nvSpPr>
          <p:spPr bwMode="auto">
            <a:xfrm>
              <a:off x="2482850" y="4800600"/>
              <a:ext cx="466725" cy="222250"/>
            </a:xfrm>
            <a:custGeom>
              <a:avLst/>
              <a:gdLst>
                <a:gd name="connsiteX0" fmla="*/ 0 w 466725"/>
                <a:gd name="connsiteY0" fmla="*/ 0 h 222250"/>
                <a:gd name="connsiteX1" fmla="*/ 60325 w 466725"/>
                <a:gd name="connsiteY1" fmla="*/ 0 h 222250"/>
                <a:gd name="connsiteX2" fmla="*/ 60325 w 466725"/>
                <a:gd name="connsiteY2" fmla="*/ 53975 h 222250"/>
                <a:gd name="connsiteX3" fmla="*/ 107950 w 466725"/>
                <a:gd name="connsiteY3" fmla="*/ 53975 h 222250"/>
                <a:gd name="connsiteX4" fmla="*/ 107950 w 466725"/>
                <a:gd name="connsiteY4" fmla="*/ 76200 h 222250"/>
                <a:gd name="connsiteX5" fmla="*/ 196850 w 466725"/>
                <a:gd name="connsiteY5" fmla="*/ 76200 h 222250"/>
                <a:gd name="connsiteX6" fmla="*/ 196850 w 466725"/>
                <a:gd name="connsiteY6" fmla="*/ 111125 h 222250"/>
                <a:gd name="connsiteX7" fmla="*/ 225425 w 466725"/>
                <a:gd name="connsiteY7" fmla="*/ 111125 h 222250"/>
                <a:gd name="connsiteX8" fmla="*/ 225425 w 466725"/>
                <a:gd name="connsiteY8" fmla="*/ 155575 h 222250"/>
                <a:gd name="connsiteX9" fmla="*/ 260350 w 466725"/>
                <a:gd name="connsiteY9" fmla="*/ 155575 h 222250"/>
                <a:gd name="connsiteX10" fmla="*/ 260350 w 466725"/>
                <a:gd name="connsiteY10" fmla="*/ 174625 h 222250"/>
                <a:gd name="connsiteX11" fmla="*/ 314325 w 466725"/>
                <a:gd name="connsiteY11" fmla="*/ 174625 h 222250"/>
                <a:gd name="connsiteX12" fmla="*/ 314325 w 466725"/>
                <a:gd name="connsiteY12" fmla="*/ 193675 h 222250"/>
                <a:gd name="connsiteX13" fmla="*/ 431800 w 466725"/>
                <a:gd name="connsiteY13" fmla="*/ 193675 h 222250"/>
                <a:gd name="connsiteX14" fmla="*/ 431800 w 466725"/>
                <a:gd name="connsiteY14" fmla="*/ 222250 h 222250"/>
                <a:gd name="connsiteX15" fmla="*/ 466725 w 466725"/>
                <a:gd name="connsiteY15" fmla="*/ 22225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6725" h="222250">
                  <a:moveTo>
                    <a:pt x="0" y="0"/>
                  </a:moveTo>
                  <a:lnTo>
                    <a:pt x="60325" y="0"/>
                  </a:lnTo>
                  <a:lnTo>
                    <a:pt x="60325" y="53975"/>
                  </a:lnTo>
                  <a:lnTo>
                    <a:pt x="107950" y="53975"/>
                  </a:lnTo>
                  <a:lnTo>
                    <a:pt x="107950" y="76200"/>
                  </a:lnTo>
                  <a:lnTo>
                    <a:pt x="196850" y="76200"/>
                  </a:lnTo>
                  <a:lnTo>
                    <a:pt x="196850" y="111125"/>
                  </a:lnTo>
                  <a:lnTo>
                    <a:pt x="225425" y="111125"/>
                  </a:lnTo>
                  <a:lnTo>
                    <a:pt x="225425" y="155575"/>
                  </a:lnTo>
                  <a:lnTo>
                    <a:pt x="260350" y="155575"/>
                  </a:lnTo>
                  <a:lnTo>
                    <a:pt x="260350" y="174625"/>
                  </a:lnTo>
                  <a:lnTo>
                    <a:pt x="314325" y="174625"/>
                  </a:lnTo>
                  <a:lnTo>
                    <a:pt x="314325" y="193675"/>
                  </a:lnTo>
                  <a:lnTo>
                    <a:pt x="431800" y="193675"/>
                  </a:lnTo>
                  <a:lnTo>
                    <a:pt x="431800" y="222250"/>
                  </a:lnTo>
                  <a:lnTo>
                    <a:pt x="466725" y="222250"/>
                  </a:lnTo>
                </a:path>
              </a:pathLst>
            </a:custGeom>
            <a:noFill/>
            <a:ln w="28575">
              <a:solidFill>
                <a:schemeClr val="accent3"/>
              </a:solidFill>
              <a:miter lim="800000"/>
              <a:headEnd/>
              <a:tailEnd/>
            </a:ln>
          </p:spPr>
          <p:txBody>
            <a:bodyPr rtlCol="0" anchor="ctr"/>
            <a:lstStyle/>
            <a:p>
              <a:pPr algn="ctr"/>
              <a:endParaRPr lang="en-US" dirty="0"/>
            </a:p>
          </p:txBody>
        </p:sp>
      </p:grpSp>
      <p:grpSp>
        <p:nvGrpSpPr>
          <p:cNvPr id="134" name="Group 184"/>
          <p:cNvGrpSpPr/>
          <p:nvPr/>
        </p:nvGrpSpPr>
        <p:grpSpPr>
          <a:xfrm>
            <a:off x="1116175" y="3552825"/>
            <a:ext cx="2587626" cy="1606550"/>
            <a:chOff x="1225550" y="3552825"/>
            <a:chExt cx="2587626" cy="1606550"/>
          </a:xfrm>
        </p:grpSpPr>
        <p:sp>
          <p:nvSpPr>
            <p:cNvPr id="1048767" name="Freeform 178"/>
            <p:cNvSpPr/>
            <p:nvPr/>
          </p:nvSpPr>
          <p:spPr bwMode="auto">
            <a:xfrm>
              <a:off x="3178176" y="4772025"/>
              <a:ext cx="635000" cy="387350"/>
            </a:xfrm>
            <a:custGeom>
              <a:avLst/>
              <a:gdLst>
                <a:gd name="connsiteX0" fmla="*/ 663575 w 663575"/>
                <a:gd name="connsiteY0" fmla="*/ 387350 h 387350"/>
                <a:gd name="connsiteX1" fmla="*/ 460375 w 663575"/>
                <a:gd name="connsiteY1" fmla="*/ 387350 h 387350"/>
                <a:gd name="connsiteX2" fmla="*/ 460375 w 663575"/>
                <a:gd name="connsiteY2" fmla="*/ 320675 h 387350"/>
                <a:gd name="connsiteX3" fmla="*/ 460375 w 663575"/>
                <a:gd name="connsiteY3" fmla="*/ 320675 h 387350"/>
                <a:gd name="connsiteX4" fmla="*/ 438150 w 663575"/>
                <a:gd name="connsiteY4" fmla="*/ 320675 h 387350"/>
                <a:gd name="connsiteX5" fmla="*/ 438150 w 663575"/>
                <a:gd name="connsiteY5" fmla="*/ 269875 h 387350"/>
                <a:gd name="connsiteX6" fmla="*/ 406400 w 663575"/>
                <a:gd name="connsiteY6" fmla="*/ 269875 h 387350"/>
                <a:gd name="connsiteX7" fmla="*/ 406400 w 663575"/>
                <a:gd name="connsiteY7" fmla="*/ 206375 h 387350"/>
                <a:gd name="connsiteX8" fmla="*/ 307975 w 663575"/>
                <a:gd name="connsiteY8" fmla="*/ 206375 h 387350"/>
                <a:gd name="connsiteX9" fmla="*/ 307975 w 663575"/>
                <a:gd name="connsiteY9" fmla="*/ 161925 h 387350"/>
                <a:gd name="connsiteX10" fmla="*/ 196850 w 663575"/>
                <a:gd name="connsiteY10" fmla="*/ 161925 h 387350"/>
                <a:gd name="connsiteX11" fmla="*/ 196850 w 663575"/>
                <a:gd name="connsiteY11" fmla="*/ 92075 h 387350"/>
                <a:gd name="connsiteX12" fmla="*/ 98425 w 663575"/>
                <a:gd name="connsiteY12" fmla="*/ 92075 h 387350"/>
                <a:gd name="connsiteX13" fmla="*/ 98425 w 663575"/>
                <a:gd name="connsiteY13" fmla="*/ 28575 h 387350"/>
                <a:gd name="connsiteX14" fmla="*/ 28575 w 663575"/>
                <a:gd name="connsiteY14" fmla="*/ 28575 h 387350"/>
                <a:gd name="connsiteX15" fmla="*/ 28575 w 663575"/>
                <a:gd name="connsiteY15" fmla="*/ 28575 h 387350"/>
                <a:gd name="connsiteX16" fmla="*/ 0 w 663575"/>
                <a:gd name="connsiteY16" fmla="*/ 0 h 387350"/>
                <a:gd name="connsiteX17" fmla="*/ 0 w 663575"/>
                <a:gd name="connsiteY17" fmla="*/ 0 h 387350"/>
                <a:gd name="connsiteX0" fmla="*/ 663575 w 663575"/>
                <a:gd name="connsiteY0" fmla="*/ 387350 h 387350"/>
                <a:gd name="connsiteX1" fmla="*/ 460375 w 663575"/>
                <a:gd name="connsiteY1" fmla="*/ 387350 h 387350"/>
                <a:gd name="connsiteX2" fmla="*/ 460375 w 663575"/>
                <a:gd name="connsiteY2" fmla="*/ 320675 h 387350"/>
                <a:gd name="connsiteX3" fmla="*/ 460375 w 663575"/>
                <a:gd name="connsiteY3" fmla="*/ 320675 h 387350"/>
                <a:gd name="connsiteX4" fmla="*/ 438150 w 663575"/>
                <a:gd name="connsiteY4" fmla="*/ 320675 h 387350"/>
                <a:gd name="connsiteX5" fmla="*/ 438150 w 663575"/>
                <a:gd name="connsiteY5" fmla="*/ 269875 h 387350"/>
                <a:gd name="connsiteX6" fmla="*/ 406400 w 663575"/>
                <a:gd name="connsiteY6" fmla="*/ 269875 h 387350"/>
                <a:gd name="connsiteX7" fmla="*/ 406400 w 663575"/>
                <a:gd name="connsiteY7" fmla="*/ 206375 h 387350"/>
                <a:gd name="connsiteX8" fmla="*/ 307975 w 663575"/>
                <a:gd name="connsiteY8" fmla="*/ 206375 h 387350"/>
                <a:gd name="connsiteX9" fmla="*/ 307975 w 663575"/>
                <a:gd name="connsiteY9" fmla="*/ 161925 h 387350"/>
                <a:gd name="connsiteX10" fmla="*/ 196850 w 663575"/>
                <a:gd name="connsiteY10" fmla="*/ 161925 h 387350"/>
                <a:gd name="connsiteX11" fmla="*/ 196850 w 663575"/>
                <a:gd name="connsiteY11" fmla="*/ 92075 h 387350"/>
                <a:gd name="connsiteX12" fmla="*/ 98425 w 663575"/>
                <a:gd name="connsiteY12" fmla="*/ 92075 h 387350"/>
                <a:gd name="connsiteX13" fmla="*/ 98425 w 663575"/>
                <a:gd name="connsiteY13" fmla="*/ 28575 h 387350"/>
                <a:gd name="connsiteX14" fmla="*/ 28575 w 663575"/>
                <a:gd name="connsiteY14" fmla="*/ 28575 h 387350"/>
                <a:gd name="connsiteX15" fmla="*/ 28575 w 663575"/>
                <a:gd name="connsiteY15" fmla="*/ 28575 h 387350"/>
                <a:gd name="connsiteX16" fmla="*/ 0 w 663575"/>
                <a:gd name="connsiteY16" fmla="*/ 0 h 387350"/>
                <a:gd name="connsiteX17" fmla="*/ 22225 w 663575"/>
                <a:gd name="connsiteY17" fmla="*/ 3175 h 387350"/>
                <a:gd name="connsiteX0" fmla="*/ 663575 w 663575"/>
                <a:gd name="connsiteY0" fmla="*/ 387350 h 387350"/>
                <a:gd name="connsiteX1" fmla="*/ 460375 w 663575"/>
                <a:gd name="connsiteY1" fmla="*/ 387350 h 387350"/>
                <a:gd name="connsiteX2" fmla="*/ 460375 w 663575"/>
                <a:gd name="connsiteY2" fmla="*/ 320675 h 387350"/>
                <a:gd name="connsiteX3" fmla="*/ 460375 w 663575"/>
                <a:gd name="connsiteY3" fmla="*/ 320675 h 387350"/>
                <a:gd name="connsiteX4" fmla="*/ 438150 w 663575"/>
                <a:gd name="connsiteY4" fmla="*/ 320675 h 387350"/>
                <a:gd name="connsiteX5" fmla="*/ 438150 w 663575"/>
                <a:gd name="connsiteY5" fmla="*/ 269875 h 387350"/>
                <a:gd name="connsiteX6" fmla="*/ 406400 w 663575"/>
                <a:gd name="connsiteY6" fmla="*/ 269875 h 387350"/>
                <a:gd name="connsiteX7" fmla="*/ 406400 w 663575"/>
                <a:gd name="connsiteY7" fmla="*/ 206375 h 387350"/>
                <a:gd name="connsiteX8" fmla="*/ 307975 w 663575"/>
                <a:gd name="connsiteY8" fmla="*/ 206375 h 387350"/>
                <a:gd name="connsiteX9" fmla="*/ 307975 w 663575"/>
                <a:gd name="connsiteY9" fmla="*/ 161925 h 387350"/>
                <a:gd name="connsiteX10" fmla="*/ 196850 w 663575"/>
                <a:gd name="connsiteY10" fmla="*/ 161925 h 387350"/>
                <a:gd name="connsiteX11" fmla="*/ 196850 w 663575"/>
                <a:gd name="connsiteY11" fmla="*/ 92075 h 387350"/>
                <a:gd name="connsiteX12" fmla="*/ 98425 w 663575"/>
                <a:gd name="connsiteY12" fmla="*/ 92075 h 387350"/>
                <a:gd name="connsiteX13" fmla="*/ 98425 w 663575"/>
                <a:gd name="connsiteY13" fmla="*/ 28575 h 387350"/>
                <a:gd name="connsiteX14" fmla="*/ 28575 w 663575"/>
                <a:gd name="connsiteY14" fmla="*/ 28575 h 387350"/>
                <a:gd name="connsiteX15" fmla="*/ 28575 w 663575"/>
                <a:gd name="connsiteY15" fmla="*/ 28575 h 387350"/>
                <a:gd name="connsiteX16" fmla="*/ 0 w 663575"/>
                <a:gd name="connsiteY16" fmla="*/ 0 h 387350"/>
                <a:gd name="connsiteX0" fmla="*/ 635000 w 635000"/>
                <a:gd name="connsiteY0" fmla="*/ 387350 h 387350"/>
                <a:gd name="connsiteX1" fmla="*/ 431800 w 635000"/>
                <a:gd name="connsiteY1" fmla="*/ 387350 h 387350"/>
                <a:gd name="connsiteX2" fmla="*/ 431800 w 635000"/>
                <a:gd name="connsiteY2" fmla="*/ 320675 h 387350"/>
                <a:gd name="connsiteX3" fmla="*/ 431800 w 635000"/>
                <a:gd name="connsiteY3" fmla="*/ 320675 h 387350"/>
                <a:gd name="connsiteX4" fmla="*/ 409575 w 635000"/>
                <a:gd name="connsiteY4" fmla="*/ 320675 h 387350"/>
                <a:gd name="connsiteX5" fmla="*/ 409575 w 635000"/>
                <a:gd name="connsiteY5" fmla="*/ 269875 h 387350"/>
                <a:gd name="connsiteX6" fmla="*/ 377825 w 635000"/>
                <a:gd name="connsiteY6" fmla="*/ 269875 h 387350"/>
                <a:gd name="connsiteX7" fmla="*/ 377825 w 635000"/>
                <a:gd name="connsiteY7" fmla="*/ 206375 h 387350"/>
                <a:gd name="connsiteX8" fmla="*/ 279400 w 635000"/>
                <a:gd name="connsiteY8" fmla="*/ 206375 h 387350"/>
                <a:gd name="connsiteX9" fmla="*/ 279400 w 635000"/>
                <a:gd name="connsiteY9" fmla="*/ 161925 h 387350"/>
                <a:gd name="connsiteX10" fmla="*/ 168275 w 635000"/>
                <a:gd name="connsiteY10" fmla="*/ 161925 h 387350"/>
                <a:gd name="connsiteX11" fmla="*/ 168275 w 635000"/>
                <a:gd name="connsiteY11" fmla="*/ 92075 h 387350"/>
                <a:gd name="connsiteX12" fmla="*/ 69850 w 635000"/>
                <a:gd name="connsiteY12" fmla="*/ 92075 h 387350"/>
                <a:gd name="connsiteX13" fmla="*/ 69850 w 635000"/>
                <a:gd name="connsiteY13" fmla="*/ 28575 h 387350"/>
                <a:gd name="connsiteX14" fmla="*/ 0 w 635000"/>
                <a:gd name="connsiteY14" fmla="*/ 28575 h 387350"/>
                <a:gd name="connsiteX15" fmla="*/ 0 w 635000"/>
                <a:gd name="connsiteY15" fmla="*/ 28575 h 387350"/>
                <a:gd name="connsiteX16" fmla="*/ 0 w 635000"/>
                <a:gd name="connsiteY16" fmla="*/ 0 h 387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5000" h="387350">
                  <a:moveTo>
                    <a:pt x="635000" y="387350"/>
                  </a:moveTo>
                  <a:lnTo>
                    <a:pt x="431800" y="387350"/>
                  </a:lnTo>
                  <a:lnTo>
                    <a:pt x="431800" y="320675"/>
                  </a:lnTo>
                  <a:lnTo>
                    <a:pt x="431800" y="320675"/>
                  </a:lnTo>
                  <a:lnTo>
                    <a:pt x="409575" y="320675"/>
                  </a:lnTo>
                  <a:lnTo>
                    <a:pt x="409575" y="269875"/>
                  </a:lnTo>
                  <a:lnTo>
                    <a:pt x="377825" y="269875"/>
                  </a:lnTo>
                  <a:lnTo>
                    <a:pt x="377825" y="206375"/>
                  </a:lnTo>
                  <a:lnTo>
                    <a:pt x="279400" y="206375"/>
                  </a:lnTo>
                  <a:lnTo>
                    <a:pt x="279400" y="161925"/>
                  </a:lnTo>
                  <a:lnTo>
                    <a:pt x="168275" y="161925"/>
                  </a:lnTo>
                  <a:lnTo>
                    <a:pt x="168275" y="92075"/>
                  </a:lnTo>
                  <a:lnTo>
                    <a:pt x="69850" y="92075"/>
                  </a:lnTo>
                  <a:lnTo>
                    <a:pt x="69850" y="28575"/>
                  </a:lnTo>
                  <a:lnTo>
                    <a:pt x="0" y="28575"/>
                  </a:lnTo>
                  <a:lnTo>
                    <a:pt x="0" y="28575"/>
                  </a:lnTo>
                  <a:lnTo>
                    <a:pt x="0" y="0"/>
                  </a:lnTo>
                </a:path>
              </a:pathLst>
            </a:custGeom>
            <a:noFill/>
            <a:ln w="28575">
              <a:solidFill>
                <a:schemeClr val="accent1"/>
              </a:solidFill>
              <a:miter lim="800000"/>
              <a:headEnd/>
              <a:tailEnd/>
            </a:ln>
          </p:spPr>
          <p:txBody>
            <a:bodyPr rtlCol="0" anchor="ctr"/>
            <a:lstStyle/>
            <a:p>
              <a:pPr algn="ctr"/>
              <a:endParaRPr lang="en-US" dirty="0"/>
            </a:p>
          </p:txBody>
        </p:sp>
        <p:grpSp>
          <p:nvGrpSpPr>
            <p:cNvPr id="135" name="Group 182"/>
            <p:cNvGrpSpPr/>
            <p:nvPr/>
          </p:nvGrpSpPr>
          <p:grpSpPr>
            <a:xfrm>
              <a:off x="1225550" y="3552825"/>
              <a:ext cx="1304925" cy="882650"/>
              <a:chOff x="1225550" y="3552825"/>
              <a:chExt cx="1304925" cy="882650"/>
            </a:xfrm>
          </p:grpSpPr>
          <p:sp>
            <p:nvSpPr>
              <p:cNvPr id="1048768" name="Freeform 180"/>
              <p:cNvSpPr/>
              <p:nvPr/>
            </p:nvSpPr>
            <p:spPr bwMode="auto">
              <a:xfrm>
                <a:off x="1225550" y="3552825"/>
                <a:ext cx="546100" cy="419100"/>
              </a:xfrm>
              <a:custGeom>
                <a:avLst/>
                <a:gdLst>
                  <a:gd name="connsiteX0" fmla="*/ 0 w 546100"/>
                  <a:gd name="connsiteY0" fmla="*/ 0 h 419100"/>
                  <a:gd name="connsiteX1" fmla="*/ 60325 w 546100"/>
                  <a:gd name="connsiteY1" fmla="*/ 0 h 419100"/>
                  <a:gd name="connsiteX2" fmla="*/ 60325 w 546100"/>
                  <a:gd name="connsiteY2" fmla="*/ 60325 h 419100"/>
                  <a:gd name="connsiteX3" fmla="*/ 114300 w 546100"/>
                  <a:gd name="connsiteY3" fmla="*/ 60325 h 419100"/>
                  <a:gd name="connsiteX4" fmla="*/ 114300 w 546100"/>
                  <a:gd name="connsiteY4" fmla="*/ 85725 h 419100"/>
                  <a:gd name="connsiteX5" fmla="*/ 133350 w 546100"/>
                  <a:gd name="connsiteY5" fmla="*/ 85725 h 419100"/>
                  <a:gd name="connsiteX6" fmla="*/ 133350 w 546100"/>
                  <a:gd name="connsiteY6" fmla="*/ 130175 h 419100"/>
                  <a:gd name="connsiteX7" fmla="*/ 168275 w 546100"/>
                  <a:gd name="connsiteY7" fmla="*/ 130175 h 419100"/>
                  <a:gd name="connsiteX8" fmla="*/ 168275 w 546100"/>
                  <a:gd name="connsiteY8" fmla="*/ 146050 h 419100"/>
                  <a:gd name="connsiteX9" fmla="*/ 196850 w 546100"/>
                  <a:gd name="connsiteY9" fmla="*/ 146050 h 419100"/>
                  <a:gd name="connsiteX10" fmla="*/ 196850 w 546100"/>
                  <a:gd name="connsiteY10" fmla="*/ 196850 h 419100"/>
                  <a:gd name="connsiteX11" fmla="*/ 266700 w 546100"/>
                  <a:gd name="connsiteY11" fmla="*/ 196850 h 419100"/>
                  <a:gd name="connsiteX12" fmla="*/ 266700 w 546100"/>
                  <a:gd name="connsiteY12" fmla="*/ 234950 h 419100"/>
                  <a:gd name="connsiteX13" fmla="*/ 304800 w 546100"/>
                  <a:gd name="connsiteY13" fmla="*/ 234950 h 419100"/>
                  <a:gd name="connsiteX14" fmla="*/ 304800 w 546100"/>
                  <a:gd name="connsiteY14" fmla="*/ 263525 h 419100"/>
                  <a:gd name="connsiteX15" fmla="*/ 323850 w 546100"/>
                  <a:gd name="connsiteY15" fmla="*/ 263525 h 419100"/>
                  <a:gd name="connsiteX16" fmla="*/ 323850 w 546100"/>
                  <a:gd name="connsiteY16" fmla="*/ 295275 h 419100"/>
                  <a:gd name="connsiteX17" fmla="*/ 361950 w 546100"/>
                  <a:gd name="connsiteY17" fmla="*/ 295275 h 419100"/>
                  <a:gd name="connsiteX18" fmla="*/ 361950 w 546100"/>
                  <a:gd name="connsiteY18" fmla="*/ 323850 h 419100"/>
                  <a:gd name="connsiteX19" fmla="*/ 406400 w 546100"/>
                  <a:gd name="connsiteY19" fmla="*/ 323850 h 419100"/>
                  <a:gd name="connsiteX20" fmla="*/ 406400 w 546100"/>
                  <a:gd name="connsiteY20" fmla="*/ 346075 h 419100"/>
                  <a:gd name="connsiteX21" fmla="*/ 438150 w 546100"/>
                  <a:gd name="connsiteY21" fmla="*/ 346075 h 419100"/>
                  <a:gd name="connsiteX22" fmla="*/ 438150 w 546100"/>
                  <a:gd name="connsiteY22" fmla="*/ 384175 h 419100"/>
                  <a:gd name="connsiteX23" fmla="*/ 492125 w 546100"/>
                  <a:gd name="connsiteY23" fmla="*/ 384175 h 419100"/>
                  <a:gd name="connsiteX24" fmla="*/ 492125 w 546100"/>
                  <a:gd name="connsiteY24" fmla="*/ 419100 h 419100"/>
                  <a:gd name="connsiteX25" fmla="*/ 546100 w 546100"/>
                  <a:gd name="connsiteY25" fmla="*/ 41910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46100" h="419100">
                    <a:moveTo>
                      <a:pt x="0" y="0"/>
                    </a:moveTo>
                    <a:lnTo>
                      <a:pt x="60325" y="0"/>
                    </a:lnTo>
                    <a:lnTo>
                      <a:pt x="60325" y="60325"/>
                    </a:lnTo>
                    <a:lnTo>
                      <a:pt x="114300" y="60325"/>
                    </a:lnTo>
                    <a:lnTo>
                      <a:pt x="114300" y="85725"/>
                    </a:lnTo>
                    <a:lnTo>
                      <a:pt x="133350" y="85725"/>
                    </a:lnTo>
                    <a:lnTo>
                      <a:pt x="133350" y="130175"/>
                    </a:lnTo>
                    <a:lnTo>
                      <a:pt x="168275" y="130175"/>
                    </a:lnTo>
                    <a:lnTo>
                      <a:pt x="168275" y="146050"/>
                    </a:lnTo>
                    <a:lnTo>
                      <a:pt x="196850" y="146050"/>
                    </a:lnTo>
                    <a:lnTo>
                      <a:pt x="196850" y="196850"/>
                    </a:lnTo>
                    <a:lnTo>
                      <a:pt x="266700" y="196850"/>
                    </a:lnTo>
                    <a:lnTo>
                      <a:pt x="266700" y="234950"/>
                    </a:lnTo>
                    <a:lnTo>
                      <a:pt x="304800" y="234950"/>
                    </a:lnTo>
                    <a:lnTo>
                      <a:pt x="304800" y="263525"/>
                    </a:lnTo>
                    <a:lnTo>
                      <a:pt x="323850" y="263525"/>
                    </a:lnTo>
                    <a:lnTo>
                      <a:pt x="323850" y="295275"/>
                    </a:lnTo>
                    <a:lnTo>
                      <a:pt x="361950" y="295275"/>
                    </a:lnTo>
                    <a:lnTo>
                      <a:pt x="361950" y="323850"/>
                    </a:lnTo>
                    <a:lnTo>
                      <a:pt x="406400" y="323850"/>
                    </a:lnTo>
                    <a:lnTo>
                      <a:pt x="406400" y="346075"/>
                    </a:lnTo>
                    <a:lnTo>
                      <a:pt x="438150" y="346075"/>
                    </a:lnTo>
                    <a:lnTo>
                      <a:pt x="438150" y="384175"/>
                    </a:lnTo>
                    <a:lnTo>
                      <a:pt x="492125" y="384175"/>
                    </a:lnTo>
                    <a:lnTo>
                      <a:pt x="492125" y="419100"/>
                    </a:lnTo>
                    <a:lnTo>
                      <a:pt x="546100" y="419100"/>
                    </a:lnTo>
                  </a:path>
                </a:pathLst>
              </a:custGeom>
              <a:noFill/>
              <a:ln w="28575">
                <a:solidFill>
                  <a:schemeClr val="accent1"/>
                </a:solidFill>
                <a:miter lim="800000"/>
                <a:headEnd/>
                <a:tailEnd/>
              </a:ln>
            </p:spPr>
            <p:txBody>
              <a:bodyPr rtlCol="0" anchor="ctr"/>
              <a:lstStyle/>
              <a:p>
                <a:pPr algn="ctr"/>
                <a:endParaRPr lang="en-US" dirty="0"/>
              </a:p>
            </p:txBody>
          </p:sp>
          <p:sp>
            <p:nvSpPr>
              <p:cNvPr id="1048769" name="Freeform 181"/>
              <p:cNvSpPr/>
              <p:nvPr/>
            </p:nvSpPr>
            <p:spPr bwMode="auto">
              <a:xfrm>
                <a:off x="1752600" y="3978275"/>
                <a:ext cx="777875" cy="457200"/>
              </a:xfrm>
              <a:custGeom>
                <a:avLst/>
                <a:gdLst>
                  <a:gd name="connsiteX0" fmla="*/ 0 w 777875"/>
                  <a:gd name="connsiteY0" fmla="*/ 0 h 457200"/>
                  <a:gd name="connsiteX1" fmla="*/ 60325 w 777875"/>
                  <a:gd name="connsiteY1" fmla="*/ 0 h 457200"/>
                  <a:gd name="connsiteX2" fmla="*/ 60325 w 777875"/>
                  <a:gd name="connsiteY2" fmla="*/ 44450 h 457200"/>
                  <a:gd name="connsiteX3" fmla="*/ 123825 w 777875"/>
                  <a:gd name="connsiteY3" fmla="*/ 44450 h 457200"/>
                  <a:gd name="connsiteX4" fmla="*/ 123825 w 777875"/>
                  <a:gd name="connsiteY4" fmla="*/ 53975 h 457200"/>
                  <a:gd name="connsiteX5" fmla="*/ 196850 w 777875"/>
                  <a:gd name="connsiteY5" fmla="*/ 53975 h 457200"/>
                  <a:gd name="connsiteX6" fmla="*/ 196850 w 777875"/>
                  <a:gd name="connsiteY6" fmla="*/ 76200 h 457200"/>
                  <a:gd name="connsiteX7" fmla="*/ 257175 w 777875"/>
                  <a:gd name="connsiteY7" fmla="*/ 76200 h 457200"/>
                  <a:gd name="connsiteX8" fmla="*/ 257175 w 777875"/>
                  <a:gd name="connsiteY8" fmla="*/ 123825 h 457200"/>
                  <a:gd name="connsiteX9" fmla="*/ 330200 w 777875"/>
                  <a:gd name="connsiteY9" fmla="*/ 123825 h 457200"/>
                  <a:gd name="connsiteX10" fmla="*/ 330200 w 777875"/>
                  <a:gd name="connsiteY10" fmla="*/ 155575 h 457200"/>
                  <a:gd name="connsiteX11" fmla="*/ 355600 w 777875"/>
                  <a:gd name="connsiteY11" fmla="*/ 155575 h 457200"/>
                  <a:gd name="connsiteX12" fmla="*/ 355600 w 777875"/>
                  <a:gd name="connsiteY12" fmla="*/ 165100 h 457200"/>
                  <a:gd name="connsiteX13" fmla="*/ 384175 w 777875"/>
                  <a:gd name="connsiteY13" fmla="*/ 165100 h 457200"/>
                  <a:gd name="connsiteX14" fmla="*/ 384175 w 777875"/>
                  <a:gd name="connsiteY14" fmla="*/ 206375 h 457200"/>
                  <a:gd name="connsiteX15" fmla="*/ 412750 w 777875"/>
                  <a:gd name="connsiteY15" fmla="*/ 206375 h 457200"/>
                  <a:gd name="connsiteX16" fmla="*/ 412750 w 777875"/>
                  <a:gd name="connsiteY16" fmla="*/ 219075 h 457200"/>
                  <a:gd name="connsiteX17" fmla="*/ 438150 w 777875"/>
                  <a:gd name="connsiteY17" fmla="*/ 219075 h 457200"/>
                  <a:gd name="connsiteX18" fmla="*/ 438150 w 777875"/>
                  <a:gd name="connsiteY18" fmla="*/ 238125 h 457200"/>
                  <a:gd name="connsiteX19" fmla="*/ 463550 w 777875"/>
                  <a:gd name="connsiteY19" fmla="*/ 238125 h 457200"/>
                  <a:gd name="connsiteX20" fmla="*/ 463550 w 777875"/>
                  <a:gd name="connsiteY20" fmla="*/ 263525 h 457200"/>
                  <a:gd name="connsiteX21" fmla="*/ 492125 w 777875"/>
                  <a:gd name="connsiteY21" fmla="*/ 263525 h 457200"/>
                  <a:gd name="connsiteX22" fmla="*/ 492125 w 777875"/>
                  <a:gd name="connsiteY22" fmla="*/ 279400 h 457200"/>
                  <a:gd name="connsiteX23" fmla="*/ 527050 w 777875"/>
                  <a:gd name="connsiteY23" fmla="*/ 279400 h 457200"/>
                  <a:gd name="connsiteX24" fmla="*/ 527050 w 777875"/>
                  <a:gd name="connsiteY24" fmla="*/ 314325 h 457200"/>
                  <a:gd name="connsiteX25" fmla="*/ 558800 w 777875"/>
                  <a:gd name="connsiteY25" fmla="*/ 314325 h 457200"/>
                  <a:gd name="connsiteX26" fmla="*/ 558800 w 777875"/>
                  <a:gd name="connsiteY26" fmla="*/ 330200 h 457200"/>
                  <a:gd name="connsiteX27" fmla="*/ 581025 w 777875"/>
                  <a:gd name="connsiteY27" fmla="*/ 330200 h 457200"/>
                  <a:gd name="connsiteX28" fmla="*/ 581025 w 777875"/>
                  <a:gd name="connsiteY28" fmla="*/ 355600 h 457200"/>
                  <a:gd name="connsiteX29" fmla="*/ 596900 w 777875"/>
                  <a:gd name="connsiteY29" fmla="*/ 355600 h 457200"/>
                  <a:gd name="connsiteX30" fmla="*/ 596900 w 777875"/>
                  <a:gd name="connsiteY30" fmla="*/ 361950 h 457200"/>
                  <a:gd name="connsiteX31" fmla="*/ 644525 w 777875"/>
                  <a:gd name="connsiteY31" fmla="*/ 361950 h 457200"/>
                  <a:gd name="connsiteX32" fmla="*/ 644525 w 777875"/>
                  <a:gd name="connsiteY32" fmla="*/ 384175 h 457200"/>
                  <a:gd name="connsiteX33" fmla="*/ 676275 w 777875"/>
                  <a:gd name="connsiteY33" fmla="*/ 384175 h 457200"/>
                  <a:gd name="connsiteX34" fmla="*/ 676275 w 777875"/>
                  <a:gd name="connsiteY34" fmla="*/ 409575 h 457200"/>
                  <a:gd name="connsiteX35" fmla="*/ 749300 w 777875"/>
                  <a:gd name="connsiteY35" fmla="*/ 409575 h 457200"/>
                  <a:gd name="connsiteX36" fmla="*/ 749300 w 777875"/>
                  <a:gd name="connsiteY36" fmla="*/ 434975 h 457200"/>
                  <a:gd name="connsiteX37" fmla="*/ 777875 w 777875"/>
                  <a:gd name="connsiteY37" fmla="*/ 434975 h 457200"/>
                  <a:gd name="connsiteX38" fmla="*/ 777875 w 777875"/>
                  <a:gd name="connsiteY38" fmla="*/ 45720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77875" h="457200">
                    <a:moveTo>
                      <a:pt x="0" y="0"/>
                    </a:moveTo>
                    <a:lnTo>
                      <a:pt x="60325" y="0"/>
                    </a:lnTo>
                    <a:lnTo>
                      <a:pt x="60325" y="44450"/>
                    </a:lnTo>
                    <a:lnTo>
                      <a:pt x="123825" y="44450"/>
                    </a:lnTo>
                    <a:lnTo>
                      <a:pt x="123825" y="53975"/>
                    </a:lnTo>
                    <a:lnTo>
                      <a:pt x="196850" y="53975"/>
                    </a:lnTo>
                    <a:lnTo>
                      <a:pt x="196850" y="76200"/>
                    </a:lnTo>
                    <a:lnTo>
                      <a:pt x="257175" y="76200"/>
                    </a:lnTo>
                    <a:lnTo>
                      <a:pt x="257175" y="123825"/>
                    </a:lnTo>
                    <a:lnTo>
                      <a:pt x="330200" y="123825"/>
                    </a:lnTo>
                    <a:lnTo>
                      <a:pt x="330200" y="155575"/>
                    </a:lnTo>
                    <a:lnTo>
                      <a:pt x="355600" y="155575"/>
                    </a:lnTo>
                    <a:lnTo>
                      <a:pt x="355600" y="165100"/>
                    </a:lnTo>
                    <a:lnTo>
                      <a:pt x="384175" y="165100"/>
                    </a:lnTo>
                    <a:lnTo>
                      <a:pt x="384175" y="206375"/>
                    </a:lnTo>
                    <a:lnTo>
                      <a:pt x="412750" y="206375"/>
                    </a:lnTo>
                    <a:lnTo>
                      <a:pt x="412750" y="219075"/>
                    </a:lnTo>
                    <a:lnTo>
                      <a:pt x="438150" y="219075"/>
                    </a:lnTo>
                    <a:lnTo>
                      <a:pt x="438150" y="238125"/>
                    </a:lnTo>
                    <a:lnTo>
                      <a:pt x="463550" y="238125"/>
                    </a:lnTo>
                    <a:lnTo>
                      <a:pt x="463550" y="263525"/>
                    </a:lnTo>
                    <a:lnTo>
                      <a:pt x="492125" y="263525"/>
                    </a:lnTo>
                    <a:lnTo>
                      <a:pt x="492125" y="279400"/>
                    </a:lnTo>
                    <a:lnTo>
                      <a:pt x="527050" y="279400"/>
                    </a:lnTo>
                    <a:lnTo>
                      <a:pt x="527050" y="314325"/>
                    </a:lnTo>
                    <a:lnTo>
                      <a:pt x="558800" y="314325"/>
                    </a:lnTo>
                    <a:lnTo>
                      <a:pt x="558800" y="330200"/>
                    </a:lnTo>
                    <a:lnTo>
                      <a:pt x="581025" y="330200"/>
                    </a:lnTo>
                    <a:lnTo>
                      <a:pt x="581025" y="355600"/>
                    </a:lnTo>
                    <a:lnTo>
                      <a:pt x="596900" y="355600"/>
                    </a:lnTo>
                    <a:lnTo>
                      <a:pt x="596900" y="361950"/>
                    </a:lnTo>
                    <a:lnTo>
                      <a:pt x="644525" y="361950"/>
                    </a:lnTo>
                    <a:lnTo>
                      <a:pt x="644525" y="384175"/>
                    </a:lnTo>
                    <a:lnTo>
                      <a:pt x="676275" y="384175"/>
                    </a:lnTo>
                    <a:lnTo>
                      <a:pt x="676275" y="409575"/>
                    </a:lnTo>
                    <a:lnTo>
                      <a:pt x="749300" y="409575"/>
                    </a:lnTo>
                    <a:lnTo>
                      <a:pt x="749300" y="434975"/>
                    </a:lnTo>
                    <a:lnTo>
                      <a:pt x="777875" y="434975"/>
                    </a:lnTo>
                    <a:lnTo>
                      <a:pt x="777875" y="457200"/>
                    </a:lnTo>
                  </a:path>
                </a:pathLst>
              </a:custGeom>
              <a:noFill/>
              <a:ln w="28575">
                <a:solidFill>
                  <a:schemeClr val="accent1"/>
                </a:solidFill>
                <a:miter lim="800000"/>
                <a:headEnd/>
                <a:tailEnd/>
              </a:ln>
            </p:spPr>
            <p:txBody>
              <a:bodyPr rtlCol="0" anchor="ctr"/>
              <a:lstStyle/>
              <a:p>
                <a:pPr algn="ctr"/>
                <a:endParaRPr lang="en-US" dirty="0"/>
              </a:p>
            </p:txBody>
          </p:sp>
        </p:grpSp>
        <p:sp>
          <p:nvSpPr>
            <p:cNvPr id="1048770" name="Freeform 183"/>
            <p:cNvSpPr/>
            <p:nvPr/>
          </p:nvSpPr>
          <p:spPr bwMode="auto">
            <a:xfrm>
              <a:off x="2533650" y="4419600"/>
              <a:ext cx="650875" cy="358775"/>
            </a:xfrm>
            <a:custGeom>
              <a:avLst/>
              <a:gdLst>
                <a:gd name="connsiteX0" fmla="*/ 0 w 650875"/>
                <a:gd name="connsiteY0" fmla="*/ 0 h 358775"/>
                <a:gd name="connsiteX1" fmla="*/ 0 w 650875"/>
                <a:gd name="connsiteY1" fmla="*/ 34925 h 358775"/>
                <a:gd name="connsiteX2" fmla="*/ 69850 w 650875"/>
                <a:gd name="connsiteY2" fmla="*/ 34925 h 358775"/>
                <a:gd name="connsiteX3" fmla="*/ 69850 w 650875"/>
                <a:gd name="connsiteY3" fmla="*/ 47625 h 358775"/>
                <a:gd name="connsiteX4" fmla="*/ 139700 w 650875"/>
                <a:gd name="connsiteY4" fmla="*/ 47625 h 358775"/>
                <a:gd name="connsiteX5" fmla="*/ 139700 w 650875"/>
                <a:gd name="connsiteY5" fmla="*/ 107950 h 358775"/>
                <a:gd name="connsiteX6" fmla="*/ 200025 w 650875"/>
                <a:gd name="connsiteY6" fmla="*/ 107950 h 358775"/>
                <a:gd name="connsiteX7" fmla="*/ 200025 w 650875"/>
                <a:gd name="connsiteY7" fmla="*/ 136525 h 358775"/>
                <a:gd name="connsiteX8" fmla="*/ 200025 w 650875"/>
                <a:gd name="connsiteY8" fmla="*/ 136525 h 358775"/>
                <a:gd name="connsiteX9" fmla="*/ 231775 w 650875"/>
                <a:gd name="connsiteY9" fmla="*/ 136525 h 358775"/>
                <a:gd name="connsiteX10" fmla="*/ 231775 w 650875"/>
                <a:gd name="connsiteY10" fmla="*/ 168275 h 358775"/>
                <a:gd name="connsiteX11" fmla="*/ 266700 w 650875"/>
                <a:gd name="connsiteY11" fmla="*/ 168275 h 358775"/>
                <a:gd name="connsiteX12" fmla="*/ 266700 w 650875"/>
                <a:gd name="connsiteY12" fmla="*/ 203200 h 358775"/>
                <a:gd name="connsiteX13" fmla="*/ 346075 w 650875"/>
                <a:gd name="connsiteY13" fmla="*/ 203200 h 358775"/>
                <a:gd name="connsiteX14" fmla="*/ 346075 w 650875"/>
                <a:gd name="connsiteY14" fmla="*/ 222250 h 358775"/>
                <a:gd name="connsiteX15" fmla="*/ 428625 w 650875"/>
                <a:gd name="connsiteY15" fmla="*/ 222250 h 358775"/>
                <a:gd name="connsiteX16" fmla="*/ 428625 w 650875"/>
                <a:gd name="connsiteY16" fmla="*/ 244475 h 358775"/>
                <a:gd name="connsiteX17" fmla="*/ 454025 w 650875"/>
                <a:gd name="connsiteY17" fmla="*/ 244475 h 358775"/>
                <a:gd name="connsiteX18" fmla="*/ 454025 w 650875"/>
                <a:gd name="connsiteY18" fmla="*/ 292100 h 358775"/>
                <a:gd name="connsiteX19" fmla="*/ 523875 w 650875"/>
                <a:gd name="connsiteY19" fmla="*/ 292100 h 358775"/>
                <a:gd name="connsiteX20" fmla="*/ 523875 w 650875"/>
                <a:gd name="connsiteY20" fmla="*/ 314325 h 358775"/>
                <a:gd name="connsiteX21" fmla="*/ 606425 w 650875"/>
                <a:gd name="connsiteY21" fmla="*/ 314325 h 358775"/>
                <a:gd name="connsiteX22" fmla="*/ 606425 w 650875"/>
                <a:gd name="connsiteY22" fmla="*/ 336550 h 358775"/>
                <a:gd name="connsiteX23" fmla="*/ 622300 w 650875"/>
                <a:gd name="connsiteY23" fmla="*/ 336550 h 358775"/>
                <a:gd name="connsiteX24" fmla="*/ 622300 w 650875"/>
                <a:gd name="connsiteY24" fmla="*/ 358775 h 358775"/>
                <a:gd name="connsiteX25" fmla="*/ 650875 w 650875"/>
                <a:gd name="connsiteY25" fmla="*/ 358775 h 358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50875" h="358775">
                  <a:moveTo>
                    <a:pt x="0" y="0"/>
                  </a:moveTo>
                  <a:lnTo>
                    <a:pt x="0" y="34925"/>
                  </a:lnTo>
                  <a:lnTo>
                    <a:pt x="69850" y="34925"/>
                  </a:lnTo>
                  <a:lnTo>
                    <a:pt x="69850" y="47625"/>
                  </a:lnTo>
                  <a:lnTo>
                    <a:pt x="139700" y="47625"/>
                  </a:lnTo>
                  <a:lnTo>
                    <a:pt x="139700" y="107950"/>
                  </a:lnTo>
                  <a:lnTo>
                    <a:pt x="200025" y="107950"/>
                  </a:lnTo>
                  <a:lnTo>
                    <a:pt x="200025" y="136525"/>
                  </a:lnTo>
                  <a:lnTo>
                    <a:pt x="200025" y="136525"/>
                  </a:lnTo>
                  <a:lnTo>
                    <a:pt x="231775" y="136525"/>
                  </a:lnTo>
                  <a:lnTo>
                    <a:pt x="231775" y="168275"/>
                  </a:lnTo>
                  <a:lnTo>
                    <a:pt x="266700" y="168275"/>
                  </a:lnTo>
                  <a:lnTo>
                    <a:pt x="266700" y="203200"/>
                  </a:lnTo>
                  <a:lnTo>
                    <a:pt x="346075" y="203200"/>
                  </a:lnTo>
                  <a:lnTo>
                    <a:pt x="346075" y="222250"/>
                  </a:lnTo>
                  <a:lnTo>
                    <a:pt x="428625" y="222250"/>
                  </a:lnTo>
                  <a:lnTo>
                    <a:pt x="428625" y="244475"/>
                  </a:lnTo>
                  <a:lnTo>
                    <a:pt x="454025" y="244475"/>
                  </a:lnTo>
                  <a:lnTo>
                    <a:pt x="454025" y="292100"/>
                  </a:lnTo>
                  <a:lnTo>
                    <a:pt x="523875" y="292100"/>
                  </a:lnTo>
                  <a:lnTo>
                    <a:pt x="523875" y="314325"/>
                  </a:lnTo>
                  <a:lnTo>
                    <a:pt x="606425" y="314325"/>
                  </a:lnTo>
                  <a:lnTo>
                    <a:pt x="606425" y="336550"/>
                  </a:lnTo>
                  <a:lnTo>
                    <a:pt x="622300" y="336550"/>
                  </a:lnTo>
                  <a:lnTo>
                    <a:pt x="622300" y="358775"/>
                  </a:lnTo>
                  <a:lnTo>
                    <a:pt x="650875" y="358775"/>
                  </a:lnTo>
                </a:path>
              </a:pathLst>
            </a:custGeom>
            <a:noFill/>
            <a:ln w="28575">
              <a:solidFill>
                <a:schemeClr val="accent1"/>
              </a:solidFill>
              <a:miter lim="800000"/>
              <a:headEnd/>
              <a:tailEnd/>
            </a:ln>
          </p:spPr>
          <p:txBody>
            <a:bodyPr rtlCol="0" anchor="ctr"/>
            <a:lstStyle/>
            <a:p>
              <a:pPr algn="ctr"/>
              <a:endParaRPr lang="en-US" dirty="0"/>
            </a:p>
          </p:txBody>
        </p:sp>
      </p:grpSp>
      <p:sp>
        <p:nvSpPr>
          <p:cNvPr id="1048771" name="TextBox 3"/>
          <p:cNvSpPr txBox="1"/>
          <p:nvPr/>
        </p:nvSpPr>
        <p:spPr bwMode="auto">
          <a:xfrm>
            <a:off x="624113" y="6132182"/>
            <a:ext cx="10284519"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bg1"/>
                </a:solidFill>
                <a:latin typeface="+mj-lt"/>
              </a:rPr>
              <a:t>*</a:t>
            </a:r>
            <a:r>
              <a:rPr lang="en-US" sz="1200" b="0" dirty="0">
                <a:solidFill>
                  <a:srgbClr val="212121"/>
                </a:solidFill>
                <a:latin typeface="+mj-lt"/>
              </a:rPr>
              <a:t>Increased risk of recurrence was d</a:t>
            </a:r>
            <a:r>
              <a:rPr lang="en-US" sz="1200" b="0" i="0" dirty="0">
                <a:solidFill>
                  <a:srgbClr val="212121"/>
                </a:solidFill>
                <a:effectLst/>
                <a:latin typeface="+mj-lt"/>
              </a:rPr>
              <a:t>efined as increased risk where 2 or more episodes of tumor within the most recent yr, or 3 or more tumors within 6 mo.</a:t>
            </a:r>
            <a:endParaRPr lang="en-US" sz="1200" b="0" dirty="0">
              <a:solidFill>
                <a:schemeClr val="bg1"/>
              </a:solidFill>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5" name="Title 1"/>
          <p:cNvSpPr>
            <a:spLocks noGrp="1"/>
          </p:cNvSpPr>
          <p:nvPr>
            <p:ph type="title"/>
          </p:nvPr>
        </p:nvSpPr>
        <p:spPr/>
        <p:txBody>
          <a:bodyPr/>
          <a:lstStyle/>
          <a:p>
            <a:r>
              <a:rPr lang="en-US" dirty="0"/>
              <a:t>ANZUP-1301: BCG Plus Mitomycin for High-Risk, BCG-Naive NMIBC</a:t>
            </a:r>
          </a:p>
        </p:txBody>
      </p:sp>
      <p:sp>
        <p:nvSpPr>
          <p:cNvPr id="1048776" name="Content Placeholder 2"/>
          <p:cNvSpPr>
            <a:spLocks noGrp="1"/>
          </p:cNvSpPr>
          <p:nvPr>
            <p:ph idx="1"/>
          </p:nvPr>
        </p:nvSpPr>
        <p:spPr/>
        <p:txBody>
          <a:bodyPr/>
          <a:lstStyle/>
          <a:p>
            <a:r>
              <a:rPr lang="en-US" sz="2400" dirty="0"/>
              <a:t>Phase III trial compared intravesical BCG + mitomycin vs BCG alone in high-risk, BCG-naive NMIBC</a:t>
            </a:r>
          </a:p>
          <a:p>
            <a:endParaRPr lang="en-US" b="1" dirty="0"/>
          </a:p>
          <a:p>
            <a:endParaRPr lang="en-US" b="1" dirty="0"/>
          </a:p>
          <a:p>
            <a:endParaRPr lang="en-US" b="1" dirty="0"/>
          </a:p>
          <a:p>
            <a:endParaRPr lang="en-US" b="1" dirty="0"/>
          </a:p>
          <a:p>
            <a:endParaRPr lang="en-US" b="1" dirty="0"/>
          </a:p>
          <a:p>
            <a:r>
              <a:rPr lang="en-US" sz="2400" dirty="0"/>
              <a:t>BCG + mitomycin demonstrated comparable efficacy and safety to BCG alone, with fewer BCG doses and early discontinuations</a:t>
            </a:r>
          </a:p>
          <a:p>
            <a:endParaRPr lang="en-US" dirty="0"/>
          </a:p>
        </p:txBody>
      </p:sp>
      <p:sp>
        <p:nvSpPr>
          <p:cNvPr id="1048777" name="TextBox 5"/>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Hayne. ASCO 2025. Abstr LBA4504. </a:t>
            </a:r>
            <a:r>
              <a:rPr lang="en-US" altLang="en-US" sz="1200" b="0" dirty="0">
                <a:solidFill>
                  <a:srgbClr val="455560"/>
                </a:solidFill>
                <a:latin typeface="Calibri" panose="020F0502020204030204" pitchFamily="34" charset="0"/>
                <a:ea typeface="ＭＳ Ｐゴシック" pitchFamily="34" charset="-128"/>
              </a:rPr>
              <a:t> </a:t>
            </a:r>
            <a:endPar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endParaRPr>
          </a:p>
        </p:txBody>
      </p:sp>
      <p:graphicFrame>
        <p:nvGraphicFramePr>
          <p:cNvPr id="4194306" name="Table 6"/>
          <p:cNvGraphicFramePr>
            <a:graphicFrameLocks noGrp="1"/>
          </p:cNvGraphicFramePr>
          <p:nvPr/>
        </p:nvGraphicFramePr>
        <p:xfrm>
          <a:off x="2005780" y="2334931"/>
          <a:ext cx="7881096" cy="3017520"/>
        </p:xfrm>
        <a:graphic>
          <a:graphicData uri="http://schemas.openxmlformats.org/drawingml/2006/table">
            <a:tbl>
              <a:tblPr firstRow="1" bandRow="1">
                <a:tableStyleId>{93296810-A885-4BE3-A3E7-6D5BEEA58F35}</a:tableStyleId>
              </a:tblPr>
              <a:tblGrid>
                <a:gridCol w="1576219">
                  <a:extLst>
                    <a:ext uri="{9D8B030D-6E8A-4147-A177-3AD203B41FA5}">
                      <a16:colId xmlns:a16="http://schemas.microsoft.com/office/drawing/2014/main" val="20000"/>
                    </a:ext>
                  </a:extLst>
                </a:gridCol>
                <a:gridCol w="1576219">
                  <a:extLst>
                    <a:ext uri="{9D8B030D-6E8A-4147-A177-3AD203B41FA5}">
                      <a16:colId xmlns:a16="http://schemas.microsoft.com/office/drawing/2014/main" val="20001"/>
                    </a:ext>
                  </a:extLst>
                </a:gridCol>
                <a:gridCol w="1405919">
                  <a:extLst>
                    <a:ext uri="{9D8B030D-6E8A-4147-A177-3AD203B41FA5}">
                      <a16:colId xmlns:a16="http://schemas.microsoft.com/office/drawing/2014/main" val="20002"/>
                    </a:ext>
                  </a:extLst>
                </a:gridCol>
                <a:gridCol w="2124914">
                  <a:extLst>
                    <a:ext uri="{9D8B030D-6E8A-4147-A177-3AD203B41FA5}">
                      <a16:colId xmlns:a16="http://schemas.microsoft.com/office/drawing/2014/main" val="20003"/>
                    </a:ext>
                  </a:extLst>
                </a:gridCol>
                <a:gridCol w="1197825">
                  <a:extLst>
                    <a:ext uri="{9D8B030D-6E8A-4147-A177-3AD203B41FA5}">
                      <a16:colId xmlns:a16="http://schemas.microsoft.com/office/drawing/2014/main" val="20004"/>
                    </a:ext>
                  </a:extLst>
                </a:gridCol>
              </a:tblGrid>
              <a:tr h="0">
                <a:tc>
                  <a:txBody>
                    <a:bodyPr/>
                    <a:lstStyle/>
                    <a:p>
                      <a:r>
                        <a:rPr lang="en-US" dirty="0"/>
                        <a:t>Endpoint</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BCG + MM </a:t>
                      </a:r>
                    </a:p>
                    <a:p>
                      <a:pPr algn="ctr"/>
                      <a:r>
                        <a:rPr lang="en-US" dirty="0"/>
                        <a:t>(n = 248)</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BCG Alone </a:t>
                      </a:r>
                    </a:p>
                    <a:p>
                      <a:pPr algn="ctr"/>
                      <a:r>
                        <a:rPr lang="en-US" dirty="0"/>
                        <a:t>(n = 252)</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HR (95%CI)</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i="1" dirty="0"/>
                        <a:t>P</a:t>
                      </a:r>
                      <a:r>
                        <a:rPr lang="en-US" dirty="0"/>
                        <a:t> Value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0">
                <a:tc>
                  <a:txBody>
                    <a:bodyPr/>
                    <a:lstStyle/>
                    <a:p>
                      <a:r>
                        <a:rPr lang="en-US" dirty="0">
                          <a:solidFill>
                            <a:schemeClr val="bg1"/>
                          </a:solidFill>
                        </a:rPr>
                        <a:t>DFS at 2 yr</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76%</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71%</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0.86 (0.64-1.14)</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.30</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0">
                <a:tc>
                  <a:txBody>
                    <a:bodyPr/>
                    <a:lstStyle/>
                    <a:p>
                      <a:r>
                        <a:rPr lang="en-US" dirty="0">
                          <a:solidFill>
                            <a:schemeClr val="bg1"/>
                          </a:solidFill>
                        </a:rPr>
                        <a:t>CR at 2 yr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90%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86%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dirty="0">
                          <a:solidFill>
                            <a:schemeClr val="bg1"/>
                          </a:solidFill>
                        </a:rPr>
                        <a:t>1.05 (0.98-1.12)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.22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r h="0">
                <a:tc>
                  <a:txBody>
                    <a:bodyPr/>
                    <a:lstStyle/>
                    <a:p>
                      <a:r>
                        <a:rPr lang="en-US" dirty="0">
                          <a:solidFill>
                            <a:schemeClr val="bg1"/>
                          </a:solidFill>
                        </a:rPr>
                        <a:t>Recurrence-free at 2 yr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81%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75%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dirty="0">
                          <a:solidFill>
                            <a:schemeClr val="bg1"/>
                          </a:solidFill>
                        </a:rPr>
                        <a:t>0.84 (0.61-1.18)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.31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3"/>
                  </a:ext>
                </a:extLst>
              </a:tr>
              <a:tr h="0">
                <a:tc>
                  <a:txBody>
                    <a:bodyPr/>
                    <a:lstStyle/>
                    <a:p>
                      <a:r>
                        <a:rPr lang="en-US" dirty="0">
                          <a:solidFill>
                            <a:schemeClr val="bg1"/>
                          </a:solidFill>
                        </a:rPr>
                        <a:t>Progression-free at 2 yr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87%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81%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dirty="0">
                          <a:solidFill>
                            <a:schemeClr val="bg1"/>
                          </a:solidFill>
                        </a:rPr>
                        <a:t>0.74 (0.45-1.21)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.23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4"/>
                  </a:ext>
                </a:extLst>
              </a:tr>
              <a:tr h="0">
                <a:tc>
                  <a:txBody>
                    <a:bodyPr/>
                    <a:lstStyle/>
                    <a:p>
                      <a:r>
                        <a:rPr lang="en-US" dirty="0">
                          <a:solidFill>
                            <a:schemeClr val="bg1"/>
                          </a:solidFill>
                        </a:rPr>
                        <a:t>OS at 5 yr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87%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87%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dirty="0">
                          <a:solidFill>
                            <a:schemeClr val="bg1"/>
                          </a:solidFill>
                        </a:rPr>
                        <a:t>1.07 (0.61-1.88)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.81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1" name="Title 1"/>
          <p:cNvSpPr>
            <a:spLocks noGrp="1"/>
          </p:cNvSpPr>
          <p:nvPr>
            <p:ph type="title"/>
          </p:nvPr>
        </p:nvSpPr>
        <p:spPr/>
        <p:txBody>
          <a:bodyPr/>
          <a:lstStyle/>
          <a:p>
            <a:r>
              <a:rPr lang="en-US" dirty="0"/>
              <a:t>CREST: Sasanlimab Plus BCG in BCG-Naive, High-Risk NMIBC</a:t>
            </a:r>
          </a:p>
        </p:txBody>
      </p:sp>
      <p:sp>
        <p:nvSpPr>
          <p:cNvPr id="1048782" name="Content Placeholder 2"/>
          <p:cNvSpPr>
            <a:spLocks noGrp="1"/>
          </p:cNvSpPr>
          <p:nvPr>
            <p:ph idx="1"/>
          </p:nvPr>
        </p:nvSpPr>
        <p:spPr/>
        <p:txBody>
          <a:bodyPr/>
          <a:lstStyle/>
          <a:p>
            <a:r>
              <a:rPr lang="en-US" sz="2000" dirty="0"/>
              <a:t>Global, randomized phase III trial</a:t>
            </a:r>
          </a:p>
        </p:txBody>
      </p:sp>
      <p:sp>
        <p:nvSpPr>
          <p:cNvPr id="1048783" name="Text Box 15"/>
          <p:cNvSpPr txBox="1">
            <a:spLocks noChangeArrowheads="1"/>
          </p:cNvSpPr>
          <p:nvPr/>
        </p:nvSpPr>
        <p:spPr bwMode="auto">
          <a:xfrm>
            <a:off x="402118" y="6361349"/>
            <a:ext cx="7853363" cy="276999"/>
          </a:xfrm>
          <a:prstGeom prst="rect">
            <a:avLst/>
          </a:prstGeom>
          <a:noFill/>
          <a:ln>
            <a:noFill/>
          </a:ln>
        </p:spPr>
        <p:txBody>
          <a:bodyPr anchor="b">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marL="0" marR="0" lvl="0" indent="0" algn="l" defTabSz="609585" rtl="0" eaLnBrk="1" fontAlgn="base" latinLnBrk="0" hangingPunct="1">
              <a:lnSpc>
                <a:spcPct val="100000"/>
              </a:lnSpc>
              <a:spcBef>
                <a:spcPct val="0"/>
              </a:spcBef>
              <a:spcAft>
                <a:spcPct val="0"/>
              </a:spcAft>
              <a:buClrTx/>
              <a:buSzTx/>
              <a:buFontTx/>
              <a:buNone/>
            </a:pPr>
            <a:r>
              <a:rPr lang="en-US" altLang="en-US" sz="1200" b="0" spc="-11" dirty="0">
                <a:solidFill>
                  <a:srgbClr val="455560"/>
                </a:solidFill>
                <a:latin typeface="Calibri" panose="020F0502020204030204" pitchFamily="34" charset="0"/>
                <a:ea typeface="ＭＳ Ｐゴシック" pitchFamily="34" charset="-128"/>
              </a:rPr>
              <a:t>Shore. AUA 2025. Shore. Nat Med. 2025; 31:2806. </a:t>
            </a:r>
          </a:p>
        </p:txBody>
      </p:sp>
      <p:sp>
        <p:nvSpPr>
          <p:cNvPr id="1048784" name="Content Placeholder 3"/>
          <p:cNvSpPr txBox="1"/>
          <p:nvPr/>
        </p:nvSpPr>
        <p:spPr bwMode="auto">
          <a:xfrm>
            <a:off x="604675" y="5072191"/>
            <a:ext cx="5507193" cy="279589"/>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r>
              <a:rPr lang="en-US" sz="1800" kern="0" dirty="0"/>
              <a:t>Primary endpoint</a:t>
            </a:r>
            <a:r>
              <a:rPr lang="en-US" sz="1800" b="0" kern="0" dirty="0"/>
              <a:t>: EFS (A vs C)</a:t>
            </a:r>
          </a:p>
        </p:txBody>
      </p:sp>
      <p:sp>
        <p:nvSpPr>
          <p:cNvPr id="1048785" name="Content Placeholder 3"/>
          <p:cNvSpPr txBox="1"/>
          <p:nvPr/>
        </p:nvSpPr>
        <p:spPr bwMode="auto">
          <a:xfrm>
            <a:off x="402384" y="2591496"/>
            <a:ext cx="2685959" cy="2057040"/>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a:lnSpc>
                <a:spcPct val="100000"/>
              </a:lnSpc>
              <a:spcBef>
                <a:spcPts val="0"/>
              </a:spcBef>
              <a:spcAft>
                <a:spcPts val="0"/>
              </a:spcAft>
            </a:pPr>
            <a:r>
              <a:rPr lang="en-US" sz="1400" b="0" kern="0" dirty="0"/>
              <a:t>BCG-naive, high-risk NMIBC: T1, high-grade Ta, and/or CIS </a:t>
            </a:r>
          </a:p>
          <a:p>
            <a:pPr>
              <a:lnSpc>
                <a:spcPct val="100000"/>
              </a:lnSpc>
              <a:spcBef>
                <a:spcPts val="0"/>
              </a:spcBef>
              <a:spcAft>
                <a:spcPts val="0"/>
              </a:spcAft>
            </a:pPr>
            <a:endParaRPr lang="en-US" sz="1400" b="0" kern="0" dirty="0"/>
          </a:p>
          <a:p>
            <a:pPr>
              <a:lnSpc>
                <a:spcPct val="100000"/>
              </a:lnSpc>
              <a:spcBef>
                <a:spcPts val="0"/>
              </a:spcBef>
              <a:spcAft>
                <a:spcPts val="0"/>
              </a:spcAft>
            </a:pPr>
            <a:r>
              <a:rPr lang="en-US" sz="1400" b="0" kern="0" dirty="0"/>
              <a:t>No prior PD-1/L1, PD-L2, or CTLA-4 inhibitors or immunostimulatory agents </a:t>
            </a:r>
          </a:p>
          <a:p>
            <a:pPr marL="0" indent="0" algn="ctr">
              <a:lnSpc>
                <a:spcPct val="100000"/>
              </a:lnSpc>
              <a:spcBef>
                <a:spcPts val="0"/>
              </a:spcBef>
              <a:spcAft>
                <a:spcPts val="0"/>
              </a:spcAft>
              <a:buNone/>
            </a:pPr>
            <a:r>
              <a:rPr lang="en-US" sz="1400" b="0" kern="0" dirty="0"/>
              <a:t>(N = 1055 </a:t>
            </a:r>
            <a:r>
              <a:rPr lang="en-US" sz="1400" b="0" i="0" dirty="0">
                <a:solidFill>
                  <a:srgbClr val="171716"/>
                </a:solidFill>
                <a:effectLst/>
                <a:latin typeface="Roboto" panose="02000000000000000000" pitchFamily="2" charset="0"/>
              </a:rPr>
              <a:t>)</a:t>
            </a:r>
            <a:endParaRPr lang="en-US" sz="1400" b="0" kern="0" dirty="0"/>
          </a:p>
        </p:txBody>
      </p:sp>
      <p:sp>
        <p:nvSpPr>
          <p:cNvPr id="1048786" name="Rectangle 49"/>
          <p:cNvSpPr>
            <a:spLocks noChangeArrowheads="1"/>
          </p:cNvSpPr>
          <p:nvPr/>
        </p:nvSpPr>
        <p:spPr bwMode="auto">
          <a:xfrm>
            <a:off x="4077758" y="2182555"/>
            <a:ext cx="1770762" cy="917274"/>
          </a:xfrm>
          <a:prstGeom prst="rect">
            <a:avLst/>
          </a:prstGeom>
          <a:solidFill>
            <a:schemeClr val="accent1"/>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lvl="0" algn="ctr">
              <a:lnSpc>
                <a:spcPct val="100000"/>
              </a:lnSpc>
              <a:spcBef>
                <a:spcPct val="0"/>
              </a:spcBef>
              <a:spcAft>
                <a:spcPct val="0"/>
              </a:spcAft>
              <a:buClrTx/>
              <a:buNone/>
            </a:pPr>
            <a:r>
              <a:rPr lang="en-US" sz="1800" dirty="0">
                <a:solidFill>
                  <a:schemeClr val="tx1"/>
                </a:solidFill>
                <a:latin typeface="+mn-lt"/>
              </a:rPr>
              <a:t>Sasanlimab + BCG Induction + Maintenance</a:t>
            </a:r>
            <a:endParaRPr kumimoji="0" lang="en-US" altLang="en-US" sz="1800" b="0" i="0" u="none" strike="noStrike" kern="1200" cap="none" spc="0" normalizeH="0" baseline="30000" noProof="0" dirty="0">
              <a:ln>
                <a:noFill/>
              </a:ln>
              <a:solidFill>
                <a:schemeClr val="tx1"/>
              </a:solidFill>
              <a:effectLst/>
              <a:uLnTx/>
              <a:uFillTx/>
              <a:latin typeface="+mn-lt"/>
              <a:ea typeface="+mn-ea"/>
              <a:cs typeface="Arial" panose="020B0604020202020204" pitchFamily="34" charset="0"/>
            </a:endParaRPr>
          </a:p>
        </p:txBody>
      </p:sp>
      <p:sp>
        <p:nvSpPr>
          <p:cNvPr id="1048787" name="Line 54"/>
          <p:cNvSpPr>
            <a:spLocks noChangeShapeType="1"/>
          </p:cNvSpPr>
          <p:nvPr/>
        </p:nvSpPr>
        <p:spPr bwMode="auto">
          <a:xfrm flipV="1">
            <a:off x="3176381" y="2559259"/>
            <a:ext cx="921845" cy="318010"/>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8788" name="Rectangle 49"/>
          <p:cNvSpPr>
            <a:spLocks noChangeArrowheads="1"/>
          </p:cNvSpPr>
          <p:nvPr/>
        </p:nvSpPr>
        <p:spPr bwMode="auto">
          <a:xfrm>
            <a:off x="4112614" y="3198090"/>
            <a:ext cx="1735905" cy="890704"/>
          </a:xfrm>
          <a:prstGeom prst="rect">
            <a:avLst/>
          </a:prstGeom>
          <a:solidFill>
            <a:schemeClr val="accent4"/>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gn="ctr">
              <a:lnSpc>
                <a:spcPct val="100000"/>
              </a:lnSpc>
              <a:spcBef>
                <a:spcPct val="0"/>
              </a:spcBef>
              <a:spcAft>
                <a:spcPct val="0"/>
              </a:spcAft>
              <a:buClrTx/>
              <a:buNone/>
            </a:pPr>
            <a:r>
              <a:rPr lang="en-US" altLang="en-US" sz="1800" dirty="0">
                <a:solidFill>
                  <a:srgbClr val="FFFFFF"/>
                </a:solidFill>
                <a:latin typeface="Calibri" panose="020F0502020204030204" pitchFamily="34" charset="0"/>
              </a:rPr>
              <a:t>Sasanlimab + BCG Induction </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8789" name="Line 54"/>
          <p:cNvSpPr>
            <a:spLocks noChangeShapeType="1"/>
          </p:cNvSpPr>
          <p:nvPr/>
        </p:nvSpPr>
        <p:spPr bwMode="auto">
          <a:xfrm>
            <a:off x="3140971" y="3880622"/>
            <a:ext cx="971643" cy="291530"/>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8790" name="Content Placeholder 3"/>
          <p:cNvSpPr txBox="1"/>
          <p:nvPr/>
        </p:nvSpPr>
        <p:spPr bwMode="auto">
          <a:xfrm>
            <a:off x="604675" y="5578641"/>
            <a:ext cx="5240694" cy="56141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r>
              <a:rPr lang="en-US" sz="1800" kern="0" dirty="0"/>
              <a:t>Key Secondary endpoints</a:t>
            </a:r>
            <a:r>
              <a:rPr lang="en-US" sz="1800" b="0" kern="0" dirty="0"/>
              <a:t>: EFS (B vs C), OS</a:t>
            </a:r>
          </a:p>
        </p:txBody>
      </p:sp>
      <p:sp>
        <p:nvSpPr>
          <p:cNvPr id="1048791" name="Rectangle 49"/>
          <p:cNvSpPr>
            <a:spLocks noChangeArrowheads="1"/>
          </p:cNvSpPr>
          <p:nvPr/>
        </p:nvSpPr>
        <p:spPr bwMode="auto">
          <a:xfrm>
            <a:off x="4112614" y="4220051"/>
            <a:ext cx="1735905" cy="575408"/>
          </a:xfrm>
          <a:prstGeom prst="rect">
            <a:avLst/>
          </a:prstGeom>
          <a:solidFill>
            <a:schemeClr val="accent3"/>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BCG Induction + Maintenance</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8792" name="Line 54"/>
          <p:cNvSpPr>
            <a:spLocks noChangeShapeType="1"/>
          </p:cNvSpPr>
          <p:nvPr/>
        </p:nvSpPr>
        <p:spPr bwMode="auto">
          <a:xfrm flipV="1">
            <a:off x="3176380" y="3387652"/>
            <a:ext cx="901377" cy="27629"/>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8793" name="TextBox 31"/>
          <p:cNvSpPr txBox="1"/>
          <p:nvPr/>
        </p:nvSpPr>
        <p:spPr bwMode="auto">
          <a:xfrm>
            <a:off x="3091821" y="2177813"/>
            <a:ext cx="768159"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Arm A</a:t>
            </a:r>
          </a:p>
        </p:txBody>
      </p:sp>
      <p:sp>
        <p:nvSpPr>
          <p:cNvPr id="1048794" name="TextBox 32"/>
          <p:cNvSpPr txBox="1"/>
          <p:nvPr/>
        </p:nvSpPr>
        <p:spPr bwMode="auto">
          <a:xfrm>
            <a:off x="3077163" y="2993583"/>
            <a:ext cx="760144"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Arm B</a:t>
            </a:r>
          </a:p>
        </p:txBody>
      </p:sp>
      <p:sp>
        <p:nvSpPr>
          <p:cNvPr id="1048795" name="TextBox 33"/>
          <p:cNvSpPr txBox="1"/>
          <p:nvPr/>
        </p:nvSpPr>
        <p:spPr bwMode="auto">
          <a:xfrm>
            <a:off x="3077163" y="4035385"/>
            <a:ext cx="758541"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Arm C</a:t>
            </a:r>
          </a:p>
        </p:txBody>
      </p:sp>
      <p:graphicFrame>
        <p:nvGraphicFramePr>
          <p:cNvPr id="4194307" name="Table 37"/>
          <p:cNvGraphicFramePr>
            <a:graphicFrameLocks noGrp="1"/>
          </p:cNvGraphicFramePr>
          <p:nvPr/>
        </p:nvGraphicFramePr>
        <p:xfrm>
          <a:off x="6329646" y="1607850"/>
          <a:ext cx="5446400" cy="1767840"/>
        </p:xfrm>
        <a:graphic>
          <a:graphicData uri="http://schemas.openxmlformats.org/drawingml/2006/table">
            <a:tbl>
              <a:tblPr firstRow="1" bandRow="1">
                <a:effectLst/>
                <a:tableStyleId>{5C22544A-7EE6-4342-B048-85BDC9FD1C3A}</a:tableStyleId>
              </a:tblPr>
              <a:tblGrid>
                <a:gridCol w="2543044">
                  <a:extLst>
                    <a:ext uri="{9D8B030D-6E8A-4147-A177-3AD203B41FA5}">
                      <a16:colId xmlns:a16="http://schemas.microsoft.com/office/drawing/2014/main" val="20000"/>
                    </a:ext>
                  </a:extLst>
                </a:gridCol>
                <a:gridCol w="922020">
                  <a:extLst>
                    <a:ext uri="{9D8B030D-6E8A-4147-A177-3AD203B41FA5}">
                      <a16:colId xmlns:a16="http://schemas.microsoft.com/office/drawing/2014/main" val="20001"/>
                    </a:ext>
                  </a:extLst>
                </a:gridCol>
                <a:gridCol w="1201420">
                  <a:extLst>
                    <a:ext uri="{9D8B030D-6E8A-4147-A177-3AD203B41FA5}">
                      <a16:colId xmlns:a16="http://schemas.microsoft.com/office/drawing/2014/main" val="20002"/>
                    </a:ext>
                  </a:extLst>
                </a:gridCol>
                <a:gridCol w="779916">
                  <a:extLst>
                    <a:ext uri="{9D8B030D-6E8A-4147-A177-3AD203B41FA5}">
                      <a16:colId xmlns:a16="http://schemas.microsoft.com/office/drawing/2014/main" val="20003"/>
                    </a:ext>
                  </a:extLst>
                </a:gridCol>
              </a:tblGrid>
              <a:tr h="121600">
                <a:tc>
                  <a:txBody>
                    <a:bodyPr/>
                    <a:lstStyle/>
                    <a:p>
                      <a:pPr algn="l"/>
                      <a:r>
                        <a:rPr lang="en-US" sz="1400" dirty="0">
                          <a:latin typeface="+mn-lt"/>
                          <a:cs typeface="Calibri" panose="020F0502020204030204" pitchFamily="34" charset="0"/>
                        </a:rPr>
                        <a:t>Arm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Pts with EFS event,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Stratified HR, </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1-sided </a:t>
                      </a:r>
                      <a:r>
                        <a:rPr lang="en-US" sz="1400" b="1" i="1" kern="1200" dirty="0">
                          <a:solidFill>
                            <a:schemeClr val="lt1"/>
                          </a:solidFill>
                          <a:latin typeface="+mn-lt"/>
                          <a:ea typeface="+mn-ea"/>
                          <a:cs typeface="Calibri" panose="020F0502020204030204" pitchFamily="34" charset="0"/>
                        </a:rPr>
                        <a:t>P </a:t>
                      </a:r>
                      <a:r>
                        <a:rPr lang="en-US" sz="1400" b="1" i="0" kern="1200" dirty="0">
                          <a:solidFill>
                            <a:schemeClr val="lt1"/>
                          </a:solidFill>
                          <a:latin typeface="+mn-lt"/>
                          <a:ea typeface="+mn-ea"/>
                          <a:cs typeface="Calibri" panose="020F0502020204030204" pitchFamily="34" charset="0"/>
                        </a:rPr>
                        <a:t>V</a:t>
                      </a:r>
                      <a:r>
                        <a:rPr lang="en-US" sz="1400" b="1" kern="1200" dirty="0">
                          <a:solidFill>
                            <a:schemeClr val="lt1"/>
                          </a:solidFill>
                          <a:latin typeface="+mn-lt"/>
                          <a:ea typeface="+mn-ea"/>
                          <a:cs typeface="Calibri" panose="020F0502020204030204" pitchFamily="34" charset="0"/>
                        </a:rPr>
                        <a:t>alue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extLst>
                  <a:ext uri="{0D108BD9-81ED-4DB2-BD59-A6C34878D82A}">
                    <a16:rowId xmlns:a16="http://schemas.microsoft.com/office/drawing/2014/main" val="10000"/>
                  </a:ext>
                </a:extLst>
              </a:tr>
              <a:tr h="0">
                <a:tc>
                  <a:txBody>
                    <a:bodyPr/>
                    <a:lstStyle/>
                    <a:p>
                      <a:pPr marL="0" lvl="0" indent="0">
                        <a:spcBef>
                          <a:spcPts val="0"/>
                        </a:spcBef>
                        <a:spcAft>
                          <a:spcPts val="0"/>
                        </a:spcAft>
                        <a:buFont typeface="Arial" panose="020B0604020202020204" pitchFamily="34" charset="0"/>
                        <a:buNone/>
                      </a:pPr>
                      <a:r>
                        <a:rPr lang="en-US" sz="1400" b="1" kern="1200" dirty="0">
                          <a:solidFill>
                            <a:schemeClr val="tx1"/>
                          </a:solidFill>
                          <a:effectLst/>
                          <a:latin typeface="+mn-lt"/>
                          <a:ea typeface="+mn-ea"/>
                          <a:cs typeface="+mn-cs"/>
                        </a:rPr>
                        <a:t>A: </a:t>
                      </a:r>
                      <a:r>
                        <a:rPr lang="en-US" sz="1400" b="0" kern="1200" dirty="0">
                          <a:solidFill>
                            <a:schemeClr val="tx1"/>
                          </a:solidFill>
                          <a:effectLst/>
                          <a:latin typeface="+mn-lt"/>
                          <a:ea typeface="+mn-ea"/>
                          <a:cs typeface="+mn-cs"/>
                        </a:rPr>
                        <a:t>Sasanlimab + BCG-I + M </a:t>
                      </a:r>
                    </a:p>
                    <a:p>
                      <a:pPr marL="0" lvl="0" indent="0">
                        <a:spcBef>
                          <a:spcPts val="0"/>
                        </a:spcBef>
                        <a:spcAft>
                          <a:spcPts val="0"/>
                        </a:spcAft>
                        <a:buFont typeface="Arial" panose="020B0604020202020204" pitchFamily="34" charset="0"/>
                        <a:buNone/>
                      </a:pPr>
                      <a:r>
                        <a:rPr lang="en-US" sz="1400" b="0" kern="1200" dirty="0">
                          <a:solidFill>
                            <a:schemeClr val="tx1"/>
                          </a:solidFill>
                          <a:effectLst/>
                          <a:latin typeface="+mn-lt"/>
                          <a:ea typeface="+mn-ea"/>
                          <a:cs typeface="+mn-cs"/>
                        </a:rPr>
                        <a:t>(N = 352)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1"/>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17.3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rowSpan="2">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0.68</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(0.49-0.94)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rowSpan="2">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.0095</a:t>
                      </a:r>
                      <a:endParaRPr lang="en-US" sz="1400" kern="1200" dirty="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extLst>
                  <a:ext uri="{0D108BD9-81ED-4DB2-BD59-A6C34878D82A}">
                    <a16:rowId xmlns:a16="http://schemas.microsoft.com/office/drawing/2014/main" val="10001"/>
                  </a:ext>
                </a:extLst>
              </a:tr>
              <a:tr h="133261">
                <a:tc>
                  <a:txBody>
                    <a:bodyPr/>
                    <a:lstStyle/>
                    <a:p>
                      <a:pPr marL="0" marR="0" lvl="0" indent="0" algn="l" defTabSz="914400" rtl="0" eaLnBrk="0" fontAlgn="base" latinLnBrk="0" hangingPunct="0">
                        <a:lnSpc>
                          <a:spcPct val="100000"/>
                        </a:lnSpc>
                        <a:spcBef>
                          <a:spcPct val="0"/>
                        </a:spcBef>
                        <a:spcAft>
                          <a:spcPct val="0"/>
                        </a:spcAft>
                        <a:buClrTx/>
                        <a:buSzTx/>
                        <a:buFontTx/>
                        <a:buNone/>
                      </a:pPr>
                      <a:r>
                        <a:rPr lang="en-US" altLang="en-US" sz="1400" b="1" dirty="0">
                          <a:solidFill>
                            <a:srgbClr val="FFFFFF"/>
                          </a:solidFill>
                          <a:latin typeface="Calibri" panose="020F0502020204030204" pitchFamily="34" charset="0"/>
                          <a:cs typeface="Arial" panose="020B0604020202020204" pitchFamily="34" charset="0"/>
                        </a:rPr>
                        <a:t>C: </a:t>
                      </a:r>
                      <a:r>
                        <a:rPr lang="en-US" altLang="en-US" sz="1400" b="0" dirty="0">
                          <a:solidFill>
                            <a:srgbClr val="FFFFFF"/>
                          </a:solidFill>
                          <a:latin typeface="Calibri" panose="020F0502020204030204" pitchFamily="34" charset="0"/>
                          <a:cs typeface="Arial" panose="020B0604020202020204" pitchFamily="34" charset="0"/>
                        </a:rPr>
                        <a:t>BCG-I + M</a:t>
                      </a:r>
                      <a:endParaRPr kumimoji="0" lang="en-US" altLang="en-US"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0" kern="1200" dirty="0">
                          <a:solidFill>
                            <a:schemeClr val="tx1"/>
                          </a:solidFill>
                          <a:effectLst/>
                          <a:latin typeface="+mn-lt"/>
                          <a:ea typeface="+mn-ea"/>
                          <a:cs typeface="+mn-cs"/>
                        </a:rPr>
                        <a:t>(N = 351)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25.4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vMerge="1">
                  <a:txBody>
                    <a:bodyPr/>
                    <a:lstStyle/>
                    <a:p>
                      <a:pPr marL="0" lvl="0" indent="0" algn="ctr" defTabSz="914400" rtl="0" eaLnBrk="1" latinLnBrk="0" hangingPunct="1">
                        <a:spcBef>
                          <a:spcPts val="0"/>
                        </a:spcBef>
                        <a:spcAft>
                          <a:spcPts val="0"/>
                        </a:spcAft>
                        <a:buFont typeface="Arial" panose="020B0604020202020204" pitchFamily="34" charset="0"/>
                        <a:buNone/>
                      </a:pPr>
                      <a:endParaRPr lang="en-US" sz="1400" kern="120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vMerge="1">
                  <a:txBody>
                    <a:bodyPr/>
                    <a:lstStyle/>
                    <a:p>
                      <a:pPr marL="0" lvl="0" indent="0" algn="ctr" defTabSz="914400" rtl="0" eaLnBrk="1" latinLnBrk="0" hangingPunct="1">
                        <a:spcBef>
                          <a:spcPts val="0"/>
                        </a:spcBef>
                        <a:spcAft>
                          <a:spcPts val="0"/>
                        </a:spcAft>
                        <a:buFont typeface="Arial" panose="020B0604020202020204" pitchFamily="34" charset="0"/>
                        <a:buNone/>
                      </a:pPr>
                      <a:endParaRPr lang="en-US" sz="1400" kern="120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2"/>
                  </a:ext>
                </a:extLst>
              </a:tr>
            </a:tbl>
          </a:graphicData>
        </a:graphic>
      </p:graphicFrame>
      <p:graphicFrame>
        <p:nvGraphicFramePr>
          <p:cNvPr id="4194308" name="Table 38"/>
          <p:cNvGraphicFramePr>
            <a:graphicFrameLocks noGrp="1"/>
          </p:cNvGraphicFramePr>
          <p:nvPr/>
        </p:nvGraphicFramePr>
        <p:xfrm>
          <a:off x="6329646" y="3972109"/>
          <a:ext cx="5446400" cy="1767840"/>
        </p:xfrm>
        <a:graphic>
          <a:graphicData uri="http://schemas.openxmlformats.org/drawingml/2006/table">
            <a:tbl>
              <a:tblPr firstRow="1" bandRow="1">
                <a:effectLst/>
                <a:tableStyleId>{5C22544A-7EE6-4342-B048-85BDC9FD1C3A}</a:tableStyleId>
              </a:tblPr>
              <a:tblGrid>
                <a:gridCol w="2543044">
                  <a:extLst>
                    <a:ext uri="{9D8B030D-6E8A-4147-A177-3AD203B41FA5}">
                      <a16:colId xmlns:a16="http://schemas.microsoft.com/office/drawing/2014/main" val="20000"/>
                    </a:ext>
                  </a:extLst>
                </a:gridCol>
                <a:gridCol w="922020">
                  <a:extLst>
                    <a:ext uri="{9D8B030D-6E8A-4147-A177-3AD203B41FA5}">
                      <a16:colId xmlns:a16="http://schemas.microsoft.com/office/drawing/2014/main" val="20001"/>
                    </a:ext>
                  </a:extLst>
                </a:gridCol>
                <a:gridCol w="1235373">
                  <a:extLst>
                    <a:ext uri="{9D8B030D-6E8A-4147-A177-3AD203B41FA5}">
                      <a16:colId xmlns:a16="http://schemas.microsoft.com/office/drawing/2014/main" val="20002"/>
                    </a:ext>
                  </a:extLst>
                </a:gridCol>
                <a:gridCol w="745963">
                  <a:extLst>
                    <a:ext uri="{9D8B030D-6E8A-4147-A177-3AD203B41FA5}">
                      <a16:colId xmlns:a16="http://schemas.microsoft.com/office/drawing/2014/main" val="20003"/>
                    </a:ext>
                  </a:extLst>
                </a:gridCol>
              </a:tblGrid>
              <a:tr h="121600">
                <a:tc>
                  <a:txBody>
                    <a:bodyPr/>
                    <a:lstStyle/>
                    <a:p>
                      <a:pPr algn="l"/>
                      <a:r>
                        <a:rPr lang="en-US" sz="1400" dirty="0">
                          <a:latin typeface="+mn-lt"/>
                          <a:cs typeface="Calibri" panose="020F0502020204030204" pitchFamily="34" charset="0"/>
                        </a:rPr>
                        <a:t>Arm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Pts with EFS event,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Stratified HR, </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1-sided </a:t>
                      </a:r>
                      <a:r>
                        <a:rPr lang="en-US" sz="1400" b="1" i="1" kern="1200" dirty="0">
                          <a:solidFill>
                            <a:schemeClr val="lt1"/>
                          </a:solidFill>
                          <a:latin typeface="+mn-lt"/>
                          <a:ea typeface="+mn-ea"/>
                          <a:cs typeface="Calibri" panose="020F0502020204030204" pitchFamily="34" charset="0"/>
                        </a:rPr>
                        <a:t>P </a:t>
                      </a:r>
                      <a:r>
                        <a:rPr lang="en-US" sz="1400" b="1" i="0" kern="1200" dirty="0">
                          <a:solidFill>
                            <a:schemeClr val="lt1"/>
                          </a:solidFill>
                          <a:latin typeface="+mn-lt"/>
                          <a:ea typeface="+mn-ea"/>
                          <a:cs typeface="Calibri" panose="020F0502020204030204" pitchFamily="34" charset="0"/>
                        </a:rPr>
                        <a:t>Value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extLst>
                  <a:ext uri="{0D108BD9-81ED-4DB2-BD59-A6C34878D82A}">
                    <a16:rowId xmlns:a16="http://schemas.microsoft.com/office/drawing/2014/main" val="10000"/>
                  </a:ext>
                </a:extLst>
              </a:tr>
              <a:tr h="0">
                <a:tc>
                  <a:txBody>
                    <a:bodyPr/>
                    <a:lstStyle/>
                    <a:p>
                      <a:pPr marL="0" lvl="0" indent="0">
                        <a:spcBef>
                          <a:spcPts val="0"/>
                        </a:spcBef>
                        <a:spcAft>
                          <a:spcPts val="0"/>
                        </a:spcAft>
                        <a:buFont typeface="Arial" panose="020B0604020202020204" pitchFamily="34" charset="0"/>
                        <a:buNone/>
                      </a:pPr>
                      <a:r>
                        <a:rPr lang="en-US" sz="1400" b="1" kern="1200" dirty="0">
                          <a:solidFill>
                            <a:schemeClr val="tx1"/>
                          </a:solidFill>
                          <a:effectLst/>
                          <a:latin typeface="+mn-lt"/>
                          <a:ea typeface="+mn-ea"/>
                          <a:cs typeface="+mn-cs"/>
                        </a:rPr>
                        <a:t>B: </a:t>
                      </a:r>
                      <a:r>
                        <a:rPr lang="en-US" sz="1400" b="0" kern="1200" dirty="0">
                          <a:solidFill>
                            <a:schemeClr val="tx1"/>
                          </a:solidFill>
                          <a:effectLst/>
                          <a:latin typeface="+mn-lt"/>
                          <a:ea typeface="+mn-ea"/>
                          <a:cs typeface="+mn-cs"/>
                        </a:rPr>
                        <a:t>Sasanlimab + BCG-I</a:t>
                      </a:r>
                    </a:p>
                    <a:p>
                      <a:pPr marL="0" lvl="0" indent="0">
                        <a:spcBef>
                          <a:spcPts val="0"/>
                        </a:spcBef>
                        <a:spcAft>
                          <a:spcPts val="0"/>
                        </a:spcAft>
                        <a:buFont typeface="Arial" panose="020B0604020202020204" pitchFamily="34" charset="0"/>
                        <a:buNone/>
                      </a:pPr>
                      <a:r>
                        <a:rPr lang="en-US" sz="1400" b="0" kern="1200" dirty="0">
                          <a:solidFill>
                            <a:schemeClr val="tx1"/>
                          </a:solidFill>
                          <a:effectLst/>
                          <a:latin typeface="+mn-lt"/>
                          <a:ea typeface="+mn-ea"/>
                          <a:cs typeface="+mn-cs"/>
                        </a:rPr>
                        <a:t>(N = 352)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4"/>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27.6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rowSpan="2">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1.16</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(0.87-1.55)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rowSpan="2">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.8439</a:t>
                      </a:r>
                      <a:endParaRPr lang="en-US" sz="1400" kern="1200" dirty="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extLst>
                  <a:ext uri="{0D108BD9-81ED-4DB2-BD59-A6C34878D82A}">
                    <a16:rowId xmlns:a16="http://schemas.microsoft.com/office/drawing/2014/main" val="10001"/>
                  </a:ext>
                </a:extLst>
              </a:tr>
              <a:tr h="133261">
                <a:tc>
                  <a:txBody>
                    <a:bodyPr/>
                    <a:lstStyle/>
                    <a:p>
                      <a:pPr marL="0" marR="0" lvl="0" indent="0" algn="l" defTabSz="914400" rtl="0" eaLnBrk="0" fontAlgn="base" latinLnBrk="0" hangingPunct="0">
                        <a:lnSpc>
                          <a:spcPct val="100000"/>
                        </a:lnSpc>
                        <a:spcBef>
                          <a:spcPct val="0"/>
                        </a:spcBef>
                        <a:spcAft>
                          <a:spcPct val="0"/>
                        </a:spcAft>
                        <a:buClrTx/>
                        <a:buSzTx/>
                        <a:buFontTx/>
                        <a:buNone/>
                      </a:pPr>
                      <a:r>
                        <a:rPr lang="en-US" altLang="en-US" sz="1400" b="1" dirty="0">
                          <a:solidFill>
                            <a:srgbClr val="FFFFFF"/>
                          </a:solidFill>
                          <a:latin typeface="Calibri" panose="020F0502020204030204" pitchFamily="34" charset="0"/>
                          <a:cs typeface="Arial" panose="020B0604020202020204" pitchFamily="34" charset="0"/>
                        </a:rPr>
                        <a:t>C: </a:t>
                      </a:r>
                      <a:r>
                        <a:rPr lang="en-US" altLang="en-US" sz="1400" b="0" dirty="0">
                          <a:solidFill>
                            <a:srgbClr val="FFFFFF"/>
                          </a:solidFill>
                          <a:latin typeface="Calibri" panose="020F0502020204030204" pitchFamily="34" charset="0"/>
                          <a:cs typeface="Arial" panose="020B0604020202020204" pitchFamily="34" charset="0"/>
                        </a:rPr>
                        <a:t>BCG-I + M</a:t>
                      </a:r>
                      <a:endParaRPr kumimoji="0" lang="en-US" altLang="en-US"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0" kern="1200" dirty="0">
                          <a:solidFill>
                            <a:schemeClr val="tx1"/>
                          </a:solidFill>
                          <a:effectLst/>
                          <a:latin typeface="+mn-lt"/>
                          <a:ea typeface="+mn-ea"/>
                          <a:cs typeface="+mn-cs"/>
                        </a:rPr>
                        <a:t>(N = 351)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25.4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vMerge="1">
                  <a:txBody>
                    <a:bodyPr/>
                    <a:lstStyle/>
                    <a:p>
                      <a:pPr marL="0" lvl="0" indent="0" algn="ctr" defTabSz="914400" rtl="0" eaLnBrk="1" latinLnBrk="0" hangingPunct="1">
                        <a:spcBef>
                          <a:spcPts val="0"/>
                        </a:spcBef>
                        <a:spcAft>
                          <a:spcPts val="0"/>
                        </a:spcAft>
                        <a:buFont typeface="Arial" panose="020B0604020202020204" pitchFamily="34" charset="0"/>
                        <a:buNone/>
                      </a:pPr>
                      <a:endParaRPr lang="en-US" sz="1400" kern="120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vMerge="1">
                  <a:txBody>
                    <a:bodyPr/>
                    <a:lstStyle/>
                    <a:p>
                      <a:pPr marL="0" lvl="0" indent="0" algn="ctr" defTabSz="914400" rtl="0" eaLnBrk="1" latinLnBrk="0" hangingPunct="1">
                        <a:spcBef>
                          <a:spcPts val="0"/>
                        </a:spcBef>
                        <a:spcAft>
                          <a:spcPts val="0"/>
                        </a:spcAft>
                        <a:buFont typeface="Arial" panose="020B0604020202020204" pitchFamily="34" charset="0"/>
                        <a:buNone/>
                      </a:pPr>
                      <a:endParaRPr lang="en-US" sz="1400" kern="1200">
                        <a:solidFill>
                          <a:schemeClr val="bg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9" name="Rectangle 2"/>
          <p:cNvSpPr>
            <a:spLocks noGrp="1" noChangeArrowheads="1"/>
          </p:cNvSpPr>
          <p:nvPr>
            <p:ph type="title"/>
          </p:nvPr>
        </p:nvSpPr>
        <p:spPr/>
        <p:txBody>
          <a:bodyPr/>
          <a:lstStyle/>
          <a:p>
            <a:pPr eaLnBrk="1" hangingPunct="1"/>
            <a:r>
              <a:rPr lang="en-US" altLang="en-US" dirty="0"/>
              <a:t>POTOMAC: Durvalumab Plus BCG vs BCG in High-Risk, </a:t>
            </a:r>
            <a:br>
              <a:rPr lang="en-US" altLang="en-US" dirty="0"/>
            </a:br>
            <a:r>
              <a:rPr lang="en-US" altLang="en-US" dirty="0"/>
              <a:t>BCG-Naive NMIBC</a:t>
            </a:r>
          </a:p>
        </p:txBody>
      </p:sp>
      <p:sp>
        <p:nvSpPr>
          <p:cNvPr id="1048800" name="Text Box 23"/>
          <p:cNvSpPr txBox="1">
            <a:spLocks noChangeArrowheads="1"/>
          </p:cNvSpPr>
          <p:nvPr/>
        </p:nvSpPr>
        <p:spPr bwMode="auto">
          <a:xfrm>
            <a:off x="1730608" y="2255378"/>
            <a:ext cx="3149599" cy="2585323"/>
          </a:xfrm>
          <a:prstGeom prst="rect">
            <a:avLst/>
          </a:prstGeom>
          <a:noFill/>
          <a:ln>
            <a:noFill/>
          </a:ln>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nSpc>
                <a:spcPct val="100000"/>
              </a:lnSpc>
              <a:spcBef>
                <a:spcPct val="0"/>
              </a:spcBef>
              <a:spcAft>
                <a:spcPct val="0"/>
              </a:spcAft>
              <a:buClrTx/>
              <a:buFontTx/>
              <a:buNone/>
            </a:pPr>
            <a:r>
              <a:rPr lang="en-GB" altLang="en-US" sz="1800" b="0" dirty="0">
                <a:solidFill>
                  <a:schemeClr val="bg1"/>
                </a:solidFill>
                <a:latin typeface="Calibri" panose="020F0502020204030204" pitchFamily="34" charset="0"/>
              </a:rPr>
              <a:t>High-risk NMIBC:</a:t>
            </a:r>
          </a:p>
          <a:p>
            <a:pPr marL="342900" indent="-342900">
              <a:lnSpc>
                <a:spcPct val="100000"/>
              </a:lnSpc>
              <a:spcBef>
                <a:spcPct val="0"/>
              </a:spcBef>
              <a:spcAft>
                <a:spcPct val="0"/>
              </a:spcAft>
              <a:buClrTx/>
              <a:buFontTx/>
              <a:buAutoNum type="arabicPeriod"/>
            </a:pPr>
            <a:r>
              <a:rPr lang="en-GB" altLang="en-US" sz="1800" b="0" dirty="0">
                <a:solidFill>
                  <a:schemeClr val="bg1"/>
                </a:solidFill>
                <a:latin typeface="Calibri" panose="020F0502020204030204" pitchFamily="34" charset="0"/>
              </a:rPr>
              <a:t>Any HG/G3</a:t>
            </a:r>
          </a:p>
          <a:p>
            <a:pPr marL="342900" indent="-342900">
              <a:lnSpc>
                <a:spcPct val="100000"/>
              </a:lnSpc>
              <a:spcBef>
                <a:spcPct val="0"/>
              </a:spcBef>
              <a:spcAft>
                <a:spcPct val="0"/>
              </a:spcAft>
              <a:buClrTx/>
              <a:buFontTx/>
              <a:buAutoNum type="arabicPeriod"/>
            </a:pPr>
            <a:r>
              <a:rPr lang="en-GB" altLang="en-US" sz="1800" b="0" dirty="0">
                <a:solidFill>
                  <a:schemeClr val="bg1"/>
                </a:solidFill>
                <a:latin typeface="Calibri" panose="020F0502020204030204" pitchFamily="34" charset="0"/>
              </a:rPr>
              <a:t>Any T1</a:t>
            </a:r>
          </a:p>
          <a:p>
            <a:pPr marL="342900" indent="-342900">
              <a:lnSpc>
                <a:spcPct val="100000"/>
              </a:lnSpc>
              <a:spcBef>
                <a:spcPct val="0"/>
              </a:spcBef>
              <a:spcAft>
                <a:spcPct val="0"/>
              </a:spcAft>
              <a:buClrTx/>
              <a:buFontTx/>
              <a:buAutoNum type="arabicPeriod"/>
            </a:pPr>
            <a:r>
              <a:rPr lang="en-GB" altLang="en-US" sz="1800" b="0" dirty="0">
                <a:solidFill>
                  <a:schemeClr val="bg1"/>
                </a:solidFill>
                <a:latin typeface="Calibri" panose="020F0502020204030204" pitchFamily="34" charset="0"/>
              </a:rPr>
              <a:t>LG Ta if &gt;3 cm + recurrent + multifocal </a:t>
            </a:r>
          </a:p>
          <a:p>
            <a:pPr algn="ctr">
              <a:lnSpc>
                <a:spcPct val="100000"/>
              </a:lnSpc>
              <a:spcBef>
                <a:spcPct val="0"/>
              </a:spcBef>
              <a:spcAft>
                <a:spcPct val="0"/>
              </a:spcAft>
              <a:buClrTx/>
              <a:buNone/>
            </a:pPr>
            <a:r>
              <a:rPr lang="en-GB" altLang="en-US" sz="1800" b="0" dirty="0">
                <a:solidFill>
                  <a:schemeClr val="bg1"/>
                </a:solidFill>
                <a:latin typeface="Calibri" panose="020F0502020204030204" pitchFamily="34" charset="0"/>
              </a:rPr>
              <a:t> </a:t>
            </a:r>
          </a:p>
          <a:p>
            <a:pPr>
              <a:lnSpc>
                <a:spcPct val="100000"/>
              </a:lnSpc>
              <a:spcBef>
                <a:spcPct val="0"/>
              </a:spcBef>
              <a:spcAft>
                <a:spcPct val="0"/>
              </a:spcAft>
              <a:buClrTx/>
              <a:buNone/>
            </a:pPr>
            <a:r>
              <a:rPr lang="en-GB" altLang="en-US" sz="1800" b="0" dirty="0">
                <a:solidFill>
                  <a:schemeClr val="bg1"/>
                </a:solidFill>
                <a:latin typeface="Calibri" panose="020F0502020204030204" pitchFamily="34" charset="0"/>
              </a:rPr>
              <a:t>No prior BCG therapy </a:t>
            </a:r>
          </a:p>
          <a:p>
            <a:pPr>
              <a:lnSpc>
                <a:spcPct val="100000"/>
              </a:lnSpc>
              <a:spcBef>
                <a:spcPct val="0"/>
              </a:spcBef>
              <a:spcAft>
                <a:spcPct val="0"/>
              </a:spcAft>
              <a:buClrTx/>
              <a:buNone/>
            </a:pPr>
            <a:r>
              <a:rPr lang="en-GB" altLang="en-US" sz="1800" b="0" dirty="0">
                <a:solidFill>
                  <a:schemeClr val="bg1"/>
                </a:solidFill>
                <a:latin typeface="Calibri" panose="020F0502020204030204" pitchFamily="34" charset="0"/>
              </a:rPr>
              <a:t>(N = 1018) </a:t>
            </a:r>
          </a:p>
          <a:p>
            <a:pPr marL="342900" indent="-342900" algn="ctr">
              <a:lnSpc>
                <a:spcPct val="100000"/>
              </a:lnSpc>
              <a:spcBef>
                <a:spcPct val="0"/>
              </a:spcBef>
              <a:spcAft>
                <a:spcPct val="0"/>
              </a:spcAft>
              <a:buClrTx/>
              <a:buFontTx/>
              <a:buAutoNum type="arabicPeriod"/>
            </a:pPr>
            <a:endParaRPr lang="en-US" altLang="en-US" sz="1800" dirty="0">
              <a:solidFill>
                <a:schemeClr val="bg1"/>
              </a:solidFill>
              <a:latin typeface="Calibri" panose="020F0502020204030204" pitchFamily="34" charset="0"/>
            </a:endParaRPr>
          </a:p>
        </p:txBody>
      </p:sp>
      <p:sp>
        <p:nvSpPr>
          <p:cNvPr id="1048801" name="Rectangle 24"/>
          <p:cNvSpPr>
            <a:spLocks noChangeArrowheads="1"/>
          </p:cNvSpPr>
          <p:nvPr/>
        </p:nvSpPr>
        <p:spPr bwMode="auto">
          <a:xfrm>
            <a:off x="5799529" y="1608990"/>
            <a:ext cx="3790950" cy="703263"/>
          </a:xfrm>
          <a:prstGeom prst="rect">
            <a:avLst/>
          </a:prstGeom>
          <a:solidFill>
            <a:schemeClr val="accent1"/>
          </a:solidFill>
          <a:ln w="9525">
            <a:noFill/>
            <a:miter lim="800000"/>
            <a:headEnd/>
            <a:tailEnd/>
          </a:ln>
        </p:spPr>
        <p:txBody>
          <a:bodyPr wrap="none" anchor="ctr" anchorCtr="1"/>
          <a:lstStyle/>
          <a:p>
            <a:pPr algn="ctr"/>
            <a:r>
              <a:rPr lang="en-US" dirty="0">
                <a:latin typeface="Calibri" panose="020F0502020204030204" pitchFamily="34" charset="0"/>
                <a:cs typeface="Arial" charset="0"/>
              </a:rPr>
              <a:t>BCG Induction and Maintenance</a:t>
            </a:r>
          </a:p>
          <a:p>
            <a:pPr algn="ctr"/>
            <a:r>
              <a:rPr lang="en-US" b="0" dirty="0">
                <a:latin typeface="Calibri" panose="020F0502020204030204" pitchFamily="34" charset="0"/>
                <a:cs typeface="Arial" charset="0"/>
              </a:rPr>
              <a:t>24 mo</a:t>
            </a:r>
          </a:p>
        </p:txBody>
      </p:sp>
      <p:sp>
        <p:nvSpPr>
          <p:cNvPr id="1048802" name="Rectangle 25"/>
          <p:cNvSpPr>
            <a:spLocks noChangeArrowheads="1"/>
          </p:cNvSpPr>
          <p:nvPr/>
        </p:nvSpPr>
        <p:spPr bwMode="auto">
          <a:xfrm>
            <a:off x="5799529" y="4294514"/>
            <a:ext cx="3790950" cy="985748"/>
          </a:xfrm>
          <a:prstGeom prst="rect">
            <a:avLst/>
          </a:prstGeom>
          <a:solidFill>
            <a:schemeClr val="accent4"/>
          </a:solidFill>
          <a:ln w="9525">
            <a:noFill/>
            <a:miter lim="800000"/>
            <a:headEnd/>
            <a:tailEnd/>
          </a:ln>
        </p:spPr>
        <p:txBody>
          <a:bodyPr wrap="none" anchor="ctr" anchorCtr="1"/>
          <a:lstStyle/>
          <a:p>
            <a:pPr algn="ctr"/>
            <a:r>
              <a:rPr lang="en-US" dirty="0">
                <a:latin typeface="Calibri" panose="020F0502020204030204" pitchFamily="34" charset="0"/>
                <a:cs typeface="Arial" charset="0"/>
              </a:rPr>
              <a:t>BCG Induction only + </a:t>
            </a:r>
          </a:p>
          <a:p>
            <a:pPr algn="ctr"/>
            <a:r>
              <a:rPr lang="en-US" dirty="0">
                <a:latin typeface="Calibri" panose="020F0502020204030204" pitchFamily="34" charset="0"/>
                <a:cs typeface="Arial" charset="0"/>
              </a:rPr>
              <a:t>Durvalumab</a:t>
            </a:r>
          </a:p>
          <a:p>
            <a:pPr algn="ctr"/>
            <a:r>
              <a:rPr lang="en-US" b="0" dirty="0">
                <a:latin typeface="Calibri" panose="020F0502020204030204" pitchFamily="34" charset="0"/>
                <a:cs typeface="Arial" charset="0"/>
              </a:rPr>
              <a:t>(12 mo)</a:t>
            </a:r>
          </a:p>
        </p:txBody>
      </p:sp>
      <p:sp>
        <p:nvSpPr>
          <p:cNvPr id="1048803" name="Line 26"/>
          <p:cNvSpPr>
            <a:spLocks noChangeShapeType="1"/>
          </p:cNvSpPr>
          <p:nvPr/>
        </p:nvSpPr>
        <p:spPr bwMode="auto">
          <a:xfrm>
            <a:off x="4845442" y="3663489"/>
            <a:ext cx="811212" cy="899623"/>
          </a:xfrm>
          <a:prstGeom prst="line">
            <a:avLst/>
          </a:prstGeom>
          <a:noFill/>
          <a:ln w="28575">
            <a:solidFill>
              <a:schemeClr val="bg1"/>
            </a:solidFill>
            <a:round/>
            <a:headEnd/>
            <a:tailEnd type="triangle" w="med" len="med"/>
          </a:ln>
        </p:spPr>
        <p:txBody>
          <a:bodyPr/>
          <a:lstStyle/>
          <a:p>
            <a:endParaRPr lang="en-US" dirty="0">
              <a:solidFill>
                <a:schemeClr val="bg1"/>
              </a:solidFill>
              <a:latin typeface="Calibri" panose="020F0502020204030204" pitchFamily="34" charset="0"/>
            </a:endParaRPr>
          </a:p>
        </p:txBody>
      </p:sp>
      <p:sp>
        <p:nvSpPr>
          <p:cNvPr id="1048804" name="Line 27"/>
          <p:cNvSpPr>
            <a:spLocks noChangeShapeType="1"/>
          </p:cNvSpPr>
          <p:nvPr/>
        </p:nvSpPr>
        <p:spPr bwMode="auto">
          <a:xfrm flipV="1">
            <a:off x="4845442" y="2044240"/>
            <a:ext cx="849312" cy="703262"/>
          </a:xfrm>
          <a:prstGeom prst="line">
            <a:avLst/>
          </a:prstGeom>
          <a:noFill/>
          <a:ln w="28575">
            <a:solidFill>
              <a:schemeClr val="bg1"/>
            </a:solidFill>
            <a:round/>
            <a:headEnd/>
            <a:tailEnd type="triangle" w="med" len="med"/>
          </a:ln>
        </p:spPr>
        <p:txBody>
          <a:bodyPr/>
          <a:lstStyle/>
          <a:p>
            <a:endParaRPr lang="en-US" dirty="0">
              <a:solidFill>
                <a:schemeClr val="bg1"/>
              </a:solidFill>
              <a:latin typeface="Calibri" panose="020F0502020204030204" pitchFamily="34" charset="0"/>
            </a:endParaRPr>
          </a:p>
        </p:txBody>
      </p:sp>
      <p:sp>
        <p:nvSpPr>
          <p:cNvPr id="1048805" name="Rectangle 28"/>
          <p:cNvSpPr>
            <a:spLocks noChangeArrowheads="1"/>
          </p:cNvSpPr>
          <p:nvPr/>
        </p:nvSpPr>
        <p:spPr bwMode="auto">
          <a:xfrm>
            <a:off x="5799528" y="2611606"/>
            <a:ext cx="3790951" cy="1366277"/>
          </a:xfrm>
          <a:prstGeom prst="rect">
            <a:avLst/>
          </a:prstGeom>
          <a:solidFill>
            <a:schemeClr val="accent3"/>
          </a:solidFill>
          <a:ln w="9525">
            <a:noFill/>
            <a:miter lim="800000"/>
            <a:headEnd/>
            <a:tailEnd/>
          </a:ln>
        </p:spPr>
        <p:txBody>
          <a:bodyPr wrap="none" anchor="ctr" anchorCtr="1"/>
          <a:lstStyle/>
          <a:p>
            <a:pPr algn="ctr"/>
            <a:r>
              <a:rPr lang="en-US" dirty="0">
                <a:latin typeface="Calibri" panose="020F0502020204030204" pitchFamily="34" charset="0"/>
                <a:cs typeface="Arial" charset="0"/>
              </a:rPr>
              <a:t>BCG Induction and Maintenance</a:t>
            </a:r>
          </a:p>
          <a:p>
            <a:pPr algn="ctr"/>
            <a:r>
              <a:rPr lang="en-US" dirty="0">
                <a:latin typeface="Calibri" panose="020F0502020204030204" pitchFamily="34" charset="0"/>
                <a:cs typeface="Arial" charset="0"/>
              </a:rPr>
              <a:t> </a:t>
            </a:r>
            <a:r>
              <a:rPr lang="en-US" b="0" dirty="0">
                <a:latin typeface="Calibri" panose="020F0502020204030204" pitchFamily="34" charset="0"/>
                <a:cs typeface="Arial" charset="0"/>
              </a:rPr>
              <a:t>(24 mo) + </a:t>
            </a:r>
          </a:p>
          <a:p>
            <a:pPr algn="ctr"/>
            <a:r>
              <a:rPr lang="en-US" dirty="0">
                <a:latin typeface="Calibri" panose="020F0502020204030204" pitchFamily="34" charset="0"/>
                <a:cs typeface="Arial" charset="0"/>
              </a:rPr>
              <a:t>Durvalumab</a:t>
            </a:r>
          </a:p>
          <a:p>
            <a:pPr algn="ctr"/>
            <a:r>
              <a:rPr lang="en-US" b="0" dirty="0">
                <a:latin typeface="Calibri" panose="020F0502020204030204" pitchFamily="34" charset="0"/>
                <a:cs typeface="Arial" charset="0"/>
              </a:rPr>
              <a:t>(12 months)</a:t>
            </a:r>
          </a:p>
        </p:txBody>
      </p:sp>
      <p:sp>
        <p:nvSpPr>
          <p:cNvPr id="1048806" name="Text Box 31"/>
          <p:cNvSpPr txBox="1">
            <a:spLocks noChangeArrowheads="1"/>
          </p:cNvSpPr>
          <p:nvPr/>
        </p:nvSpPr>
        <p:spPr bwMode="auto">
          <a:xfrm>
            <a:off x="609759" y="5384559"/>
            <a:ext cx="11310098" cy="402291"/>
          </a:xfrm>
          <a:prstGeom prst="rect">
            <a:avLst/>
          </a:prstGeom>
          <a:noFill/>
          <a:ln>
            <a:noFill/>
          </a:ln>
        </p:spPr>
        <p:txBody>
          <a:bodyPr wrap="square" lIns="90000" tIns="46800" rIns="90000" bIns="46800">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285750" indent="-285750">
              <a:lnSpc>
                <a:spcPct val="100000"/>
              </a:lnSpc>
              <a:spcBef>
                <a:spcPct val="0"/>
              </a:spcBef>
              <a:spcAft>
                <a:spcPct val="0"/>
              </a:spcAft>
              <a:buClrTx/>
            </a:pPr>
            <a:r>
              <a:rPr lang="en-US" altLang="en-US" sz="2000" dirty="0">
                <a:solidFill>
                  <a:schemeClr val="bg1"/>
                </a:solidFill>
                <a:latin typeface="Calibri" panose="020F0502020204030204" pitchFamily="34" charset="0"/>
              </a:rPr>
              <a:t>Primary Endpoint = DFS</a:t>
            </a:r>
          </a:p>
        </p:txBody>
      </p:sp>
      <p:sp>
        <p:nvSpPr>
          <p:cNvPr id="1048807" name="Line 33"/>
          <p:cNvSpPr>
            <a:spLocks noChangeShapeType="1"/>
          </p:cNvSpPr>
          <p:nvPr/>
        </p:nvSpPr>
        <p:spPr bwMode="auto">
          <a:xfrm>
            <a:off x="4807342" y="3201527"/>
            <a:ext cx="849312" cy="0"/>
          </a:xfrm>
          <a:prstGeom prst="line">
            <a:avLst/>
          </a:prstGeom>
          <a:noFill/>
          <a:ln w="28575">
            <a:solidFill>
              <a:schemeClr val="bg1"/>
            </a:solidFill>
            <a:round/>
            <a:headEnd/>
            <a:tailEnd type="triangle" w="med" len="med"/>
          </a:ln>
        </p:spPr>
        <p:txBody>
          <a:bodyPr/>
          <a:lstStyle/>
          <a:p>
            <a:endParaRPr lang="en-US" dirty="0">
              <a:solidFill>
                <a:schemeClr val="bg1"/>
              </a:solidFill>
              <a:latin typeface="Calibri" panose="020F0502020204030204" pitchFamily="34" charset="0"/>
            </a:endParaRPr>
          </a:p>
        </p:txBody>
      </p:sp>
      <p:sp>
        <p:nvSpPr>
          <p:cNvPr id="1048808" name="TextBox 4"/>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De Santis. ASCO GU 2019. TPS500. NCT03528694. </a:t>
            </a:r>
            <a:r>
              <a:rPr lang="en-US" altLang="en-US" sz="1200" b="0" dirty="0">
                <a:solidFill>
                  <a:srgbClr val="455560"/>
                </a:solidFill>
                <a:latin typeface="Calibri" panose="020F0502020204030204" pitchFamily="34" charset="0"/>
                <a:ea typeface="ＭＳ Ｐゴシック" pitchFamily="34" charset="-128"/>
              </a:rPr>
              <a:t> </a:t>
            </a:r>
            <a:endPar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endParaRPr>
          </a:p>
        </p:txBody>
      </p:sp>
      <p:sp>
        <p:nvSpPr>
          <p:cNvPr id="1048809" name="TextBox 3"/>
          <p:cNvSpPr txBox="1"/>
          <p:nvPr/>
        </p:nvSpPr>
        <p:spPr bwMode="auto">
          <a:xfrm>
            <a:off x="503646" y="5930491"/>
            <a:ext cx="10978557" cy="338554"/>
          </a:xfrm>
          <a:prstGeom prst="rect">
            <a:avLst/>
          </a:prstGeom>
          <a:solidFill>
            <a:schemeClr val="accent6"/>
          </a:solidFill>
          <a:ln>
            <a:noFill/>
          </a:ln>
        </p:spPr>
        <p:txBody>
          <a:bodyPr wrap="square" rtlCol="0">
            <a:spAutoFit/>
          </a:bodyPr>
          <a:lstStyle/>
          <a:p>
            <a:pPr algn="l">
              <a:lnSpc>
                <a:spcPct val="100000"/>
              </a:lnSpc>
              <a:spcBef>
                <a:spcPct val="50000"/>
              </a:spcBef>
              <a:spcAft>
                <a:spcPct val="0"/>
              </a:spcAft>
              <a:buClrTx/>
              <a:buFontTx/>
              <a:buNone/>
            </a:pPr>
            <a:r>
              <a:rPr lang="en-US" sz="1600" i="1" dirty="0">
                <a:latin typeface="Calibri" panose="020F0502020204030204" pitchFamily="34" charset="0"/>
              </a:rPr>
              <a:t>5/9/2025: Improvement in DFS with durvalumab + BCG-I + M compared to BCG-I + M alone; awaiting presentation of results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3" name="Title 2"/>
          <p:cNvSpPr>
            <a:spLocks noGrp="1"/>
          </p:cNvSpPr>
          <p:nvPr>
            <p:ph type="title"/>
          </p:nvPr>
        </p:nvSpPr>
        <p:spPr/>
        <p:txBody>
          <a:bodyPr/>
          <a:lstStyle/>
          <a:p>
            <a:r>
              <a:rPr lang="en-US" dirty="0"/>
              <a:t>Intravesical BCG vs Intravesical DOX/GEM Treatment in BCG-Naive High-Grade NMIBC (BRIDGE)</a:t>
            </a:r>
          </a:p>
        </p:txBody>
      </p:sp>
      <p:sp>
        <p:nvSpPr>
          <p:cNvPr id="1048814" name="Content Placeholder 3"/>
          <p:cNvSpPr>
            <a:spLocks noGrp="1"/>
          </p:cNvSpPr>
          <p:nvPr>
            <p:ph idx="1"/>
          </p:nvPr>
        </p:nvSpPr>
        <p:spPr>
          <a:xfrm>
            <a:off x="604675" y="1513047"/>
            <a:ext cx="10877529" cy="561413"/>
          </a:xfrm>
        </p:spPr>
        <p:txBody>
          <a:bodyPr/>
          <a:lstStyle/>
          <a:p>
            <a:r>
              <a:rPr lang="en-US" sz="2200" dirty="0"/>
              <a:t>A randomized, phase III clinical trial </a:t>
            </a:r>
          </a:p>
          <a:p>
            <a:endParaRPr lang="en-US" sz="2200" dirty="0"/>
          </a:p>
          <a:p>
            <a:endParaRPr lang="en-US" sz="2200" dirty="0"/>
          </a:p>
          <a:p>
            <a:endParaRPr lang="en-US" sz="2200" dirty="0"/>
          </a:p>
          <a:p>
            <a:endParaRPr lang="en-US" sz="2200" dirty="0"/>
          </a:p>
          <a:p>
            <a:endParaRPr lang="en-US" sz="2200" dirty="0"/>
          </a:p>
          <a:p>
            <a:endParaRPr lang="en-US" sz="2200" dirty="0"/>
          </a:p>
          <a:p>
            <a:r>
              <a:rPr lang="en-US" sz="2200" b="1" kern="0" dirty="0"/>
              <a:t>Primary endpoint</a:t>
            </a:r>
            <a:r>
              <a:rPr lang="en-US" sz="2200" b="0" kern="0" dirty="0"/>
              <a:t>: EFS (up to 2 yr)</a:t>
            </a:r>
          </a:p>
          <a:p>
            <a:r>
              <a:rPr lang="en-US" sz="2200" b="1" kern="0" dirty="0">
                <a:latin typeface="+mn-lt"/>
              </a:rPr>
              <a:t>Secondary endpoints</a:t>
            </a:r>
            <a:r>
              <a:rPr lang="en-US" sz="2200" b="0" kern="0" dirty="0">
                <a:latin typeface="+mn-lt"/>
              </a:rPr>
              <a:t>: QoL (FACT-G and </a:t>
            </a:r>
            <a:r>
              <a:rPr lang="en-US" sz="2200" b="0" i="0" dirty="0">
                <a:solidFill>
                  <a:srgbClr val="1B1B1B"/>
                </a:solidFill>
                <a:effectLst/>
                <a:latin typeface="+mn-lt"/>
              </a:rPr>
              <a:t>EORTC NMIBC-24), </a:t>
            </a:r>
            <a:r>
              <a:rPr lang="en-US" sz="2200" b="0" kern="0" dirty="0">
                <a:latin typeface="+mn-lt"/>
              </a:rPr>
              <a:t>cystectomy-free survival, PFS </a:t>
            </a:r>
            <a:endParaRPr lang="en-US" sz="2200" b="0" kern="0" dirty="0"/>
          </a:p>
          <a:p>
            <a:endParaRPr lang="en-US" sz="2200" dirty="0"/>
          </a:p>
        </p:txBody>
      </p:sp>
      <p:sp>
        <p:nvSpPr>
          <p:cNvPr id="1048815" name="Content Placeholder 3"/>
          <p:cNvSpPr txBox="1"/>
          <p:nvPr/>
        </p:nvSpPr>
        <p:spPr bwMode="auto">
          <a:xfrm>
            <a:off x="1003852" y="2606511"/>
            <a:ext cx="3070499" cy="2057040"/>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lgn="ctr">
              <a:spcBef>
                <a:spcPts val="0"/>
              </a:spcBef>
              <a:spcAft>
                <a:spcPts val="0"/>
              </a:spcAft>
              <a:buNone/>
            </a:pPr>
            <a:r>
              <a:rPr lang="en-US" sz="1600" b="0" kern="0" dirty="0">
                <a:latin typeface="+mn-lt"/>
              </a:rPr>
              <a:t>Patients aged ≥18 yr; histologically confirmed high-grade NMIBC (HgTa, HGT1, CIS, HgTa + CIS, or HGT1 + CIS stage); fully resected papillary tumor resected by treating urologist prior to randomization; ECOG PS ≤2 </a:t>
            </a:r>
          </a:p>
          <a:p>
            <a:pPr marL="0" indent="0" algn="ctr">
              <a:spcBef>
                <a:spcPts val="0"/>
              </a:spcBef>
              <a:spcAft>
                <a:spcPts val="0"/>
              </a:spcAft>
              <a:buNone/>
            </a:pPr>
            <a:r>
              <a:rPr lang="en-US" sz="1600" b="0" kern="0" dirty="0">
                <a:latin typeface="+mn-lt"/>
              </a:rPr>
              <a:t>(N =  </a:t>
            </a:r>
            <a:r>
              <a:rPr lang="en-US" sz="1600" b="0" i="0" dirty="0">
                <a:solidFill>
                  <a:srgbClr val="171716"/>
                </a:solidFill>
                <a:effectLst/>
                <a:latin typeface="+mn-lt"/>
              </a:rPr>
              <a:t>870)</a:t>
            </a:r>
            <a:endParaRPr lang="en-US" sz="1600" b="0" kern="0" dirty="0">
              <a:latin typeface="+mn-lt"/>
            </a:endParaRPr>
          </a:p>
        </p:txBody>
      </p:sp>
      <p:grpSp>
        <p:nvGrpSpPr>
          <p:cNvPr id="148" name="Group 7"/>
          <p:cNvGrpSpPr/>
          <p:nvPr/>
        </p:nvGrpSpPr>
        <p:grpSpPr>
          <a:xfrm>
            <a:off x="4074351" y="2391428"/>
            <a:ext cx="3625749" cy="898341"/>
            <a:chOff x="4166469" y="2117051"/>
            <a:chExt cx="3625749" cy="898341"/>
          </a:xfrm>
        </p:grpSpPr>
        <p:sp>
          <p:nvSpPr>
            <p:cNvPr id="1048816" name="Rectangle 49"/>
            <p:cNvSpPr>
              <a:spLocks noChangeArrowheads="1"/>
            </p:cNvSpPr>
            <p:nvPr/>
          </p:nvSpPr>
          <p:spPr bwMode="auto">
            <a:xfrm>
              <a:off x="4937752" y="2117051"/>
              <a:ext cx="2854466" cy="832104"/>
            </a:xfrm>
            <a:prstGeom prst="rect">
              <a:avLst/>
            </a:prstGeom>
            <a:solidFill>
              <a:schemeClr val="accent1"/>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Intravesical DOX/GEM*</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8817" name="Line 54"/>
            <p:cNvSpPr>
              <a:spLocks noChangeShapeType="1"/>
            </p:cNvSpPr>
            <p:nvPr/>
          </p:nvSpPr>
          <p:spPr bwMode="auto">
            <a:xfrm flipV="1">
              <a:off x="4166469" y="2453981"/>
              <a:ext cx="768011" cy="561411"/>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grpSp>
      <p:sp>
        <p:nvSpPr>
          <p:cNvPr id="1048818" name="Rectangle 49"/>
          <p:cNvSpPr>
            <a:spLocks noChangeArrowheads="1"/>
          </p:cNvSpPr>
          <p:nvPr/>
        </p:nvSpPr>
        <p:spPr bwMode="auto">
          <a:xfrm>
            <a:off x="4845634" y="3400242"/>
            <a:ext cx="2854466" cy="832104"/>
          </a:xfrm>
          <a:prstGeom prst="rect">
            <a:avLst/>
          </a:prstGeom>
          <a:solidFill>
            <a:schemeClr val="accent3"/>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Intravesical BCG</a:t>
            </a:r>
            <a:r>
              <a:rPr lang="en-US" altLang="en-US" sz="1800" b="1" baseline="30000" dirty="0">
                <a:solidFill>
                  <a:srgbClr val="FFFFFF"/>
                </a:solidFill>
                <a:latin typeface="Calibri" panose="020F0502020204030204" pitchFamily="34" charset="0"/>
                <a:cs typeface="Arial" panose="020B0604020202020204" pitchFamily="34" charset="0"/>
              </a:rPr>
              <a:t>†</a:t>
            </a:r>
            <a:r>
              <a:rPr lang="en-US" altLang="en-US" sz="1800" b="1" dirty="0">
                <a:solidFill>
                  <a:srgbClr val="FFFFFF"/>
                </a:solidFill>
                <a:latin typeface="Calibri" panose="020F0502020204030204" pitchFamily="34" charset="0"/>
                <a:cs typeface="Arial" panose="020B0604020202020204" pitchFamily="34" charset="0"/>
              </a:rPr>
              <a:t> </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8819" name="Line 54"/>
          <p:cNvSpPr>
            <a:spLocks noChangeShapeType="1"/>
          </p:cNvSpPr>
          <p:nvPr/>
        </p:nvSpPr>
        <p:spPr bwMode="auto">
          <a:xfrm>
            <a:off x="4074351" y="3334006"/>
            <a:ext cx="768011" cy="543424"/>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8820" name="TextBox 15"/>
          <p:cNvSpPr txBox="1"/>
          <p:nvPr/>
        </p:nvSpPr>
        <p:spPr bwMode="auto">
          <a:xfrm>
            <a:off x="7700100" y="2475153"/>
            <a:ext cx="3476855" cy="1846659"/>
          </a:xfrm>
          <a:prstGeom prst="rect">
            <a:avLst/>
          </a:prstGeom>
          <a:noFill/>
          <a:ln>
            <a:noFill/>
          </a:ln>
        </p:spPr>
        <p:txBody>
          <a:bodyPr wrap="square" rtlCol="0">
            <a:spAutoFit/>
          </a:bodyPr>
          <a:lstStyle/>
          <a:p>
            <a:pPr>
              <a:spcBef>
                <a:spcPct val="50000"/>
              </a:spcBef>
            </a:pPr>
            <a:r>
              <a:rPr lang="en-US" sz="1200" b="0" dirty="0">
                <a:solidFill>
                  <a:schemeClr val="bg1"/>
                </a:solidFill>
                <a:latin typeface="+mn-lt"/>
              </a:rPr>
              <a:t>*Intravesical once weekly for 6 consecutive wk followed by monthly instillations during maintenance for 2 yr </a:t>
            </a:r>
          </a:p>
          <a:p>
            <a:pPr>
              <a:spcBef>
                <a:spcPct val="50000"/>
              </a:spcBef>
            </a:pPr>
            <a:endParaRPr lang="en-US" sz="1200" b="0" dirty="0">
              <a:solidFill>
                <a:schemeClr val="bg1"/>
              </a:solidFill>
              <a:latin typeface="+mn-lt"/>
            </a:endParaRPr>
          </a:p>
          <a:p>
            <a:pPr>
              <a:spcBef>
                <a:spcPct val="50000"/>
              </a:spcBef>
            </a:pPr>
            <a:r>
              <a:rPr lang="en-US" sz="1200" b="0" baseline="30000" dirty="0">
                <a:solidFill>
                  <a:schemeClr val="bg1"/>
                </a:solidFill>
                <a:latin typeface="+mn-lt"/>
              </a:rPr>
              <a:t>†</a:t>
            </a:r>
            <a:r>
              <a:rPr lang="en-US" sz="1200" b="0" i="0" dirty="0">
                <a:solidFill>
                  <a:srgbClr val="1B1B1B"/>
                </a:solidFill>
                <a:effectLst/>
                <a:latin typeface="+mn-lt"/>
              </a:rPr>
              <a:t>Intravesical once weekly for 6 consecutive wk during induction followed by weekly instillations for 3 consecutive wk at Mo 3, 6, 12, 18, 24, 30, and 36</a:t>
            </a:r>
          </a:p>
          <a:p>
            <a:pPr algn="l">
              <a:lnSpc>
                <a:spcPct val="100000"/>
              </a:lnSpc>
              <a:spcBef>
                <a:spcPct val="50000"/>
              </a:spcBef>
              <a:spcAft>
                <a:spcPct val="0"/>
              </a:spcAft>
              <a:buClrTx/>
              <a:buFontTx/>
              <a:buNone/>
            </a:pPr>
            <a:endParaRPr lang="en-US" sz="1200" b="0" dirty="0">
              <a:solidFill>
                <a:schemeClr val="bg1"/>
              </a:solidFill>
              <a:latin typeface="+mn-lt"/>
            </a:endParaRPr>
          </a:p>
        </p:txBody>
      </p:sp>
      <p:sp>
        <p:nvSpPr>
          <p:cNvPr id="1048821" name="Text Box 15"/>
          <p:cNvSpPr txBox="1">
            <a:spLocks noChangeArrowheads="1"/>
          </p:cNvSpPr>
          <p:nvPr/>
        </p:nvSpPr>
        <p:spPr bwMode="auto">
          <a:xfrm>
            <a:off x="402118" y="6361349"/>
            <a:ext cx="7853363" cy="276999"/>
          </a:xfrm>
          <a:prstGeom prst="rect">
            <a:avLst/>
          </a:prstGeom>
          <a:noFill/>
          <a:ln>
            <a:noFill/>
          </a:ln>
        </p:spPr>
        <p:txBody>
          <a:bodyPr anchor="b">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marL="0" marR="0" lvl="0" indent="0" algn="l" defTabSz="609585" rtl="0" eaLnBrk="1" fontAlgn="base" latinLnBrk="0" hangingPunct="1">
              <a:lnSpc>
                <a:spcPct val="100000"/>
              </a:lnSpc>
              <a:spcBef>
                <a:spcPct val="0"/>
              </a:spcBef>
              <a:spcAft>
                <a:spcPct val="0"/>
              </a:spcAft>
              <a:buClrTx/>
              <a:buSzTx/>
              <a:buFontTx/>
              <a:buNone/>
            </a:pPr>
            <a:r>
              <a:rPr lang="en-US" sz="1200" b="0" i="0" dirty="0">
                <a:solidFill>
                  <a:schemeClr val="bg2"/>
                </a:solidFill>
                <a:effectLst/>
                <a:latin typeface="+mn-lt"/>
              </a:rPr>
              <a:t>NCT05538663.</a:t>
            </a:r>
            <a:endParaRPr lang="en-US" altLang="en-US" sz="1200" b="0" spc="-11" dirty="0">
              <a:solidFill>
                <a:schemeClr val="bg2"/>
              </a:solidFill>
              <a:latin typeface="+mn-lt"/>
              <a:ea typeface="ＭＳ Ｐゴシック"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5" name="Title 3"/>
          <p:cNvSpPr>
            <a:spLocks noGrp="1"/>
          </p:cNvSpPr>
          <p:nvPr>
            <p:ph type="title"/>
          </p:nvPr>
        </p:nvSpPr>
        <p:spPr/>
        <p:txBody>
          <a:bodyPr/>
          <a:lstStyle/>
          <a:p>
            <a:r>
              <a:rPr lang="en-US" dirty="0"/>
              <a:t>BCG-Unresponsive/Recurrent NMIBC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9" name="Title 1"/>
          <p:cNvSpPr>
            <a:spLocks noGrp="1"/>
          </p:cNvSpPr>
          <p:nvPr>
            <p:ph type="title"/>
          </p:nvPr>
        </p:nvSpPr>
        <p:spPr/>
        <p:txBody>
          <a:bodyPr/>
          <a:lstStyle/>
          <a:p>
            <a:r>
              <a:rPr lang="en-US" dirty="0"/>
              <a:t>BCG-Unresponsive/High-Risk NMIBC</a:t>
            </a:r>
          </a:p>
        </p:txBody>
      </p:sp>
      <p:sp>
        <p:nvSpPr>
          <p:cNvPr id="1048830" name="Content Placeholder 2"/>
          <p:cNvSpPr>
            <a:spLocks noGrp="1"/>
          </p:cNvSpPr>
          <p:nvPr>
            <p:ph idx="1"/>
          </p:nvPr>
        </p:nvSpPr>
        <p:spPr/>
        <p:txBody>
          <a:bodyPr/>
          <a:lstStyle/>
          <a:p>
            <a:r>
              <a:rPr lang="en-US" dirty="0"/>
              <a:t>FDA guidelines describe BCG-unresponsive disease AFTER</a:t>
            </a:r>
          </a:p>
          <a:p>
            <a:pPr lvl="1"/>
            <a:r>
              <a:rPr lang="en-US" dirty="0"/>
              <a:t>Adequate BCG: </a:t>
            </a:r>
            <a:r>
              <a:rPr lang="en-US" b="1" u="sng" dirty="0"/>
              <a:t>2 induction BCG courses </a:t>
            </a:r>
            <a:r>
              <a:rPr lang="en-US" dirty="0"/>
              <a:t>or </a:t>
            </a:r>
            <a:r>
              <a:rPr lang="en-US" b="1" u="sng" dirty="0"/>
              <a:t>induction + maintenance BCG</a:t>
            </a:r>
          </a:p>
          <a:p>
            <a:pPr lvl="1"/>
            <a:r>
              <a:rPr lang="en-US" dirty="0"/>
              <a:t>Persistent or recurrent CIS or papillary disease within 12 mo</a:t>
            </a:r>
            <a:endParaRPr lang="en-US" dirty="0">
              <a:solidFill>
                <a:schemeClr val="tx1"/>
              </a:solidFill>
            </a:endParaRPr>
          </a:p>
          <a:p>
            <a:pPr marL="457200" lvl="1" indent="0">
              <a:buNone/>
            </a:pPr>
            <a:r>
              <a:rPr lang="en-US" i="1" dirty="0">
                <a:solidFill>
                  <a:schemeClr val="bg1"/>
                </a:solidFill>
              </a:rPr>
              <a:t>or</a:t>
            </a:r>
          </a:p>
          <a:p>
            <a:pPr lvl="1"/>
            <a:r>
              <a:rPr lang="en-US" dirty="0"/>
              <a:t>HG T1 at first evaluation</a:t>
            </a:r>
          </a:p>
          <a:p>
            <a:r>
              <a:rPr lang="en-US" dirty="0">
                <a:solidFill>
                  <a:schemeClr val="accent3"/>
                </a:solidFill>
              </a:rPr>
              <a:t>No consensus on gold-standard therapy</a:t>
            </a:r>
          </a:p>
          <a:p>
            <a:r>
              <a:rPr lang="en-US" dirty="0">
                <a:solidFill>
                  <a:schemeClr val="accent3"/>
                </a:solidFill>
              </a:rPr>
              <a:t>Single-arm trials allowed </a:t>
            </a:r>
          </a:p>
        </p:txBody>
      </p:sp>
      <p:sp>
        <p:nvSpPr>
          <p:cNvPr id="1048831" name="TextBox 3"/>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Jarow. J Urol. 2014;83:262. Kamel. UroToday Int J. 2011;4:Art 82.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9" name="Freeform 135"/>
          <p:cNvSpPr/>
          <p:nvPr/>
        </p:nvSpPr>
        <p:spPr bwMode="auto">
          <a:xfrm>
            <a:off x="8340725" y="3981450"/>
            <a:ext cx="3117850" cy="787400"/>
          </a:xfrm>
          <a:custGeom>
            <a:avLst/>
            <a:gdLst>
              <a:gd name="connsiteX0" fmla="*/ 3117850 w 3117850"/>
              <a:gd name="connsiteY0" fmla="*/ 787400 h 787400"/>
              <a:gd name="connsiteX1" fmla="*/ 1562100 w 3117850"/>
              <a:gd name="connsiteY1" fmla="*/ 787400 h 787400"/>
              <a:gd name="connsiteX2" fmla="*/ 1562100 w 3117850"/>
              <a:gd name="connsiteY2" fmla="*/ 698500 h 787400"/>
              <a:gd name="connsiteX3" fmla="*/ 1425575 w 3117850"/>
              <a:gd name="connsiteY3" fmla="*/ 698500 h 787400"/>
              <a:gd name="connsiteX4" fmla="*/ 1425575 w 3117850"/>
              <a:gd name="connsiteY4" fmla="*/ 612775 h 787400"/>
              <a:gd name="connsiteX5" fmla="*/ 1085850 w 3117850"/>
              <a:gd name="connsiteY5" fmla="*/ 612775 h 787400"/>
              <a:gd name="connsiteX6" fmla="*/ 1085850 w 3117850"/>
              <a:gd name="connsiteY6" fmla="*/ 546100 h 787400"/>
              <a:gd name="connsiteX7" fmla="*/ 1047750 w 3117850"/>
              <a:gd name="connsiteY7" fmla="*/ 546100 h 787400"/>
              <a:gd name="connsiteX8" fmla="*/ 1047750 w 3117850"/>
              <a:gd name="connsiteY8" fmla="*/ 495300 h 787400"/>
              <a:gd name="connsiteX9" fmla="*/ 1038225 w 3117850"/>
              <a:gd name="connsiteY9" fmla="*/ 495300 h 787400"/>
              <a:gd name="connsiteX10" fmla="*/ 1038225 w 3117850"/>
              <a:gd name="connsiteY10" fmla="*/ 441325 h 787400"/>
              <a:gd name="connsiteX11" fmla="*/ 1031875 w 3117850"/>
              <a:gd name="connsiteY11" fmla="*/ 434975 h 787400"/>
              <a:gd name="connsiteX12" fmla="*/ 1031875 w 3117850"/>
              <a:gd name="connsiteY12" fmla="*/ 384175 h 787400"/>
              <a:gd name="connsiteX13" fmla="*/ 1019175 w 3117850"/>
              <a:gd name="connsiteY13" fmla="*/ 384175 h 787400"/>
              <a:gd name="connsiteX14" fmla="*/ 1019175 w 3117850"/>
              <a:gd name="connsiteY14" fmla="*/ 323850 h 787400"/>
              <a:gd name="connsiteX15" fmla="*/ 1019175 w 3117850"/>
              <a:gd name="connsiteY15" fmla="*/ 323850 h 787400"/>
              <a:gd name="connsiteX16" fmla="*/ 1000125 w 3117850"/>
              <a:gd name="connsiteY16" fmla="*/ 323850 h 787400"/>
              <a:gd name="connsiteX17" fmla="*/ 1000125 w 3117850"/>
              <a:gd name="connsiteY17" fmla="*/ 276225 h 787400"/>
              <a:gd name="connsiteX18" fmla="*/ 711200 w 3117850"/>
              <a:gd name="connsiteY18" fmla="*/ 276225 h 787400"/>
              <a:gd name="connsiteX19" fmla="*/ 711200 w 3117850"/>
              <a:gd name="connsiteY19" fmla="*/ 228600 h 787400"/>
              <a:gd name="connsiteX20" fmla="*/ 460375 w 3117850"/>
              <a:gd name="connsiteY20" fmla="*/ 228600 h 787400"/>
              <a:gd name="connsiteX21" fmla="*/ 460375 w 3117850"/>
              <a:gd name="connsiteY21" fmla="*/ 177800 h 787400"/>
              <a:gd name="connsiteX22" fmla="*/ 460375 w 3117850"/>
              <a:gd name="connsiteY22" fmla="*/ 177800 h 787400"/>
              <a:gd name="connsiteX23" fmla="*/ 460375 w 3117850"/>
              <a:gd name="connsiteY23" fmla="*/ 177800 h 787400"/>
              <a:gd name="connsiteX24" fmla="*/ 434975 w 3117850"/>
              <a:gd name="connsiteY24" fmla="*/ 177800 h 787400"/>
              <a:gd name="connsiteX25" fmla="*/ 434975 w 3117850"/>
              <a:gd name="connsiteY25" fmla="*/ 130175 h 787400"/>
              <a:gd name="connsiteX26" fmla="*/ 377825 w 3117850"/>
              <a:gd name="connsiteY26" fmla="*/ 130175 h 787400"/>
              <a:gd name="connsiteX27" fmla="*/ 377825 w 3117850"/>
              <a:gd name="connsiteY27" fmla="*/ 88900 h 787400"/>
              <a:gd name="connsiteX28" fmla="*/ 368300 w 3117850"/>
              <a:gd name="connsiteY28" fmla="*/ 88900 h 787400"/>
              <a:gd name="connsiteX29" fmla="*/ 368300 w 3117850"/>
              <a:gd name="connsiteY29" fmla="*/ 41275 h 787400"/>
              <a:gd name="connsiteX30" fmla="*/ 368300 w 3117850"/>
              <a:gd name="connsiteY30" fmla="*/ 41275 h 787400"/>
              <a:gd name="connsiteX31" fmla="*/ 339725 w 3117850"/>
              <a:gd name="connsiteY31" fmla="*/ 41275 h 787400"/>
              <a:gd name="connsiteX32" fmla="*/ 339725 w 3117850"/>
              <a:gd name="connsiteY32" fmla="*/ 0 h 787400"/>
              <a:gd name="connsiteX33" fmla="*/ 0 w 3117850"/>
              <a:gd name="connsiteY33" fmla="*/ 0 h 78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117850" h="787400">
                <a:moveTo>
                  <a:pt x="3117850" y="787400"/>
                </a:moveTo>
                <a:lnTo>
                  <a:pt x="1562100" y="787400"/>
                </a:lnTo>
                <a:lnTo>
                  <a:pt x="1562100" y="698500"/>
                </a:lnTo>
                <a:lnTo>
                  <a:pt x="1425575" y="698500"/>
                </a:lnTo>
                <a:lnTo>
                  <a:pt x="1425575" y="612775"/>
                </a:lnTo>
                <a:lnTo>
                  <a:pt x="1085850" y="612775"/>
                </a:lnTo>
                <a:lnTo>
                  <a:pt x="1085850" y="546100"/>
                </a:lnTo>
                <a:lnTo>
                  <a:pt x="1047750" y="546100"/>
                </a:lnTo>
                <a:lnTo>
                  <a:pt x="1047750" y="495300"/>
                </a:lnTo>
                <a:lnTo>
                  <a:pt x="1038225" y="495300"/>
                </a:lnTo>
                <a:lnTo>
                  <a:pt x="1038225" y="441325"/>
                </a:lnTo>
                <a:lnTo>
                  <a:pt x="1031875" y="434975"/>
                </a:lnTo>
                <a:lnTo>
                  <a:pt x="1031875" y="384175"/>
                </a:lnTo>
                <a:lnTo>
                  <a:pt x="1019175" y="384175"/>
                </a:lnTo>
                <a:lnTo>
                  <a:pt x="1019175" y="323850"/>
                </a:lnTo>
                <a:lnTo>
                  <a:pt x="1019175" y="323850"/>
                </a:lnTo>
                <a:lnTo>
                  <a:pt x="1000125" y="323850"/>
                </a:lnTo>
                <a:lnTo>
                  <a:pt x="1000125" y="276225"/>
                </a:lnTo>
                <a:lnTo>
                  <a:pt x="711200" y="276225"/>
                </a:lnTo>
                <a:lnTo>
                  <a:pt x="711200" y="228600"/>
                </a:lnTo>
                <a:lnTo>
                  <a:pt x="460375" y="228600"/>
                </a:lnTo>
                <a:lnTo>
                  <a:pt x="460375" y="177800"/>
                </a:lnTo>
                <a:lnTo>
                  <a:pt x="460375" y="177800"/>
                </a:lnTo>
                <a:lnTo>
                  <a:pt x="460375" y="177800"/>
                </a:lnTo>
                <a:lnTo>
                  <a:pt x="434975" y="177800"/>
                </a:lnTo>
                <a:lnTo>
                  <a:pt x="434975" y="130175"/>
                </a:lnTo>
                <a:lnTo>
                  <a:pt x="377825" y="130175"/>
                </a:lnTo>
                <a:lnTo>
                  <a:pt x="377825" y="88900"/>
                </a:lnTo>
                <a:lnTo>
                  <a:pt x="368300" y="88900"/>
                </a:lnTo>
                <a:lnTo>
                  <a:pt x="368300" y="41275"/>
                </a:lnTo>
                <a:lnTo>
                  <a:pt x="368300" y="41275"/>
                </a:lnTo>
                <a:lnTo>
                  <a:pt x="339725" y="41275"/>
                </a:lnTo>
                <a:lnTo>
                  <a:pt x="339725" y="0"/>
                </a:lnTo>
                <a:lnTo>
                  <a:pt x="0" y="0"/>
                </a:lnTo>
              </a:path>
            </a:pathLst>
          </a:custGeom>
          <a:noFill/>
          <a:ln w="28575">
            <a:solidFill>
              <a:schemeClr val="accent1"/>
            </a:solidFill>
            <a:miter lim="800000"/>
            <a:headEnd/>
            <a:tailEnd/>
          </a:ln>
        </p:spPr>
        <p:txBody>
          <a:bodyPr rtlCol="0" anchor="ctr"/>
          <a:lstStyle/>
          <a:p>
            <a:pPr algn="ctr"/>
            <a:endParaRPr lang="en-US" dirty="0"/>
          </a:p>
        </p:txBody>
      </p:sp>
      <p:grpSp>
        <p:nvGrpSpPr>
          <p:cNvPr id="161" name="Group 114"/>
          <p:cNvGrpSpPr/>
          <p:nvPr/>
        </p:nvGrpSpPr>
        <p:grpSpPr>
          <a:xfrm>
            <a:off x="8347075" y="1635125"/>
            <a:ext cx="2676525" cy="1053042"/>
            <a:chOff x="8347075" y="1635125"/>
            <a:chExt cx="2676525" cy="1053042"/>
          </a:xfrm>
        </p:grpSpPr>
        <p:sp>
          <p:nvSpPr>
            <p:cNvPr id="1048860" name="Freeform 113"/>
            <p:cNvSpPr/>
            <p:nvPr/>
          </p:nvSpPr>
          <p:spPr bwMode="auto">
            <a:xfrm>
              <a:off x="8347075" y="1635125"/>
              <a:ext cx="1025525" cy="746125"/>
            </a:xfrm>
            <a:custGeom>
              <a:avLst/>
              <a:gdLst>
                <a:gd name="connsiteX0" fmla="*/ 0 w 1025525"/>
                <a:gd name="connsiteY0" fmla="*/ 0 h 746125"/>
                <a:gd name="connsiteX1" fmla="*/ 336550 w 1025525"/>
                <a:gd name="connsiteY1" fmla="*/ 0 h 746125"/>
                <a:gd name="connsiteX2" fmla="*/ 336550 w 1025525"/>
                <a:gd name="connsiteY2" fmla="*/ 60325 h 746125"/>
                <a:gd name="connsiteX3" fmla="*/ 346075 w 1025525"/>
                <a:gd name="connsiteY3" fmla="*/ 60325 h 746125"/>
                <a:gd name="connsiteX4" fmla="*/ 346075 w 1025525"/>
                <a:gd name="connsiteY4" fmla="*/ 88900 h 746125"/>
                <a:gd name="connsiteX5" fmla="*/ 346075 w 1025525"/>
                <a:gd name="connsiteY5" fmla="*/ 88900 h 746125"/>
                <a:gd name="connsiteX6" fmla="*/ 346075 w 1025525"/>
                <a:gd name="connsiteY6" fmla="*/ 88900 h 746125"/>
                <a:gd name="connsiteX7" fmla="*/ 365125 w 1025525"/>
                <a:gd name="connsiteY7" fmla="*/ 88900 h 746125"/>
                <a:gd name="connsiteX8" fmla="*/ 365125 w 1025525"/>
                <a:gd name="connsiteY8" fmla="*/ 127000 h 746125"/>
                <a:gd name="connsiteX9" fmla="*/ 374650 w 1025525"/>
                <a:gd name="connsiteY9" fmla="*/ 127000 h 746125"/>
                <a:gd name="connsiteX10" fmla="*/ 374650 w 1025525"/>
                <a:gd name="connsiteY10" fmla="*/ 177800 h 746125"/>
                <a:gd name="connsiteX11" fmla="*/ 403225 w 1025525"/>
                <a:gd name="connsiteY11" fmla="*/ 177800 h 746125"/>
                <a:gd name="connsiteX12" fmla="*/ 403225 w 1025525"/>
                <a:gd name="connsiteY12" fmla="*/ 206375 h 746125"/>
                <a:gd name="connsiteX13" fmla="*/ 431800 w 1025525"/>
                <a:gd name="connsiteY13" fmla="*/ 206375 h 746125"/>
                <a:gd name="connsiteX14" fmla="*/ 431800 w 1025525"/>
                <a:gd name="connsiteY14" fmla="*/ 241300 h 746125"/>
                <a:gd name="connsiteX15" fmla="*/ 450850 w 1025525"/>
                <a:gd name="connsiteY15" fmla="*/ 241300 h 746125"/>
                <a:gd name="connsiteX16" fmla="*/ 450850 w 1025525"/>
                <a:gd name="connsiteY16" fmla="*/ 276225 h 746125"/>
                <a:gd name="connsiteX17" fmla="*/ 485775 w 1025525"/>
                <a:gd name="connsiteY17" fmla="*/ 276225 h 746125"/>
                <a:gd name="connsiteX18" fmla="*/ 485775 w 1025525"/>
                <a:gd name="connsiteY18" fmla="*/ 276225 h 746125"/>
                <a:gd name="connsiteX19" fmla="*/ 485775 w 1025525"/>
                <a:gd name="connsiteY19" fmla="*/ 301625 h 746125"/>
                <a:gd name="connsiteX20" fmla="*/ 485775 w 1025525"/>
                <a:gd name="connsiteY20" fmla="*/ 301625 h 746125"/>
                <a:gd name="connsiteX21" fmla="*/ 495300 w 1025525"/>
                <a:gd name="connsiteY21" fmla="*/ 301625 h 746125"/>
                <a:gd name="connsiteX22" fmla="*/ 495300 w 1025525"/>
                <a:gd name="connsiteY22" fmla="*/ 301625 h 746125"/>
                <a:gd name="connsiteX23" fmla="*/ 495300 w 1025525"/>
                <a:gd name="connsiteY23" fmla="*/ 301625 h 746125"/>
                <a:gd name="connsiteX24" fmla="*/ 495300 w 1025525"/>
                <a:gd name="connsiteY24" fmla="*/ 323850 h 746125"/>
                <a:gd name="connsiteX25" fmla="*/ 546100 w 1025525"/>
                <a:gd name="connsiteY25" fmla="*/ 323850 h 746125"/>
                <a:gd name="connsiteX26" fmla="*/ 546100 w 1025525"/>
                <a:gd name="connsiteY26" fmla="*/ 384175 h 746125"/>
                <a:gd name="connsiteX27" fmla="*/ 546100 w 1025525"/>
                <a:gd name="connsiteY27" fmla="*/ 384175 h 746125"/>
                <a:gd name="connsiteX28" fmla="*/ 571500 w 1025525"/>
                <a:gd name="connsiteY28" fmla="*/ 384175 h 746125"/>
                <a:gd name="connsiteX29" fmla="*/ 571500 w 1025525"/>
                <a:gd name="connsiteY29" fmla="*/ 415925 h 746125"/>
                <a:gd name="connsiteX30" fmla="*/ 612775 w 1025525"/>
                <a:gd name="connsiteY30" fmla="*/ 415925 h 746125"/>
                <a:gd name="connsiteX31" fmla="*/ 612775 w 1025525"/>
                <a:gd name="connsiteY31" fmla="*/ 447675 h 746125"/>
                <a:gd name="connsiteX32" fmla="*/ 654050 w 1025525"/>
                <a:gd name="connsiteY32" fmla="*/ 447675 h 746125"/>
                <a:gd name="connsiteX33" fmla="*/ 654050 w 1025525"/>
                <a:gd name="connsiteY33" fmla="*/ 473075 h 746125"/>
                <a:gd name="connsiteX34" fmla="*/ 733425 w 1025525"/>
                <a:gd name="connsiteY34" fmla="*/ 473075 h 746125"/>
                <a:gd name="connsiteX35" fmla="*/ 733425 w 1025525"/>
                <a:gd name="connsiteY35" fmla="*/ 501650 h 746125"/>
                <a:gd name="connsiteX36" fmla="*/ 765175 w 1025525"/>
                <a:gd name="connsiteY36" fmla="*/ 501650 h 746125"/>
                <a:gd name="connsiteX37" fmla="*/ 765175 w 1025525"/>
                <a:gd name="connsiteY37" fmla="*/ 533400 h 746125"/>
                <a:gd name="connsiteX38" fmla="*/ 984250 w 1025525"/>
                <a:gd name="connsiteY38" fmla="*/ 533400 h 746125"/>
                <a:gd name="connsiteX39" fmla="*/ 984250 w 1025525"/>
                <a:gd name="connsiteY39" fmla="*/ 565150 h 746125"/>
                <a:gd name="connsiteX40" fmla="*/ 1000125 w 1025525"/>
                <a:gd name="connsiteY40" fmla="*/ 565150 h 746125"/>
                <a:gd name="connsiteX41" fmla="*/ 1000125 w 1025525"/>
                <a:gd name="connsiteY41" fmla="*/ 641350 h 746125"/>
                <a:gd name="connsiteX42" fmla="*/ 1003300 w 1025525"/>
                <a:gd name="connsiteY42" fmla="*/ 641350 h 746125"/>
                <a:gd name="connsiteX43" fmla="*/ 1003300 w 1025525"/>
                <a:gd name="connsiteY43" fmla="*/ 641350 h 746125"/>
                <a:gd name="connsiteX44" fmla="*/ 1003300 w 1025525"/>
                <a:gd name="connsiteY44" fmla="*/ 666750 h 746125"/>
                <a:gd name="connsiteX45" fmla="*/ 1003300 w 1025525"/>
                <a:gd name="connsiteY45" fmla="*/ 666750 h 746125"/>
                <a:gd name="connsiteX46" fmla="*/ 1003300 w 1025525"/>
                <a:gd name="connsiteY46" fmla="*/ 666750 h 746125"/>
                <a:gd name="connsiteX47" fmla="*/ 1003300 w 1025525"/>
                <a:gd name="connsiteY47" fmla="*/ 666750 h 746125"/>
                <a:gd name="connsiteX48" fmla="*/ 1025525 w 1025525"/>
                <a:gd name="connsiteY48" fmla="*/ 666750 h 746125"/>
                <a:gd name="connsiteX49" fmla="*/ 1025525 w 1025525"/>
                <a:gd name="connsiteY49" fmla="*/ 746125 h 746125"/>
                <a:gd name="connsiteX50" fmla="*/ 1025525 w 1025525"/>
                <a:gd name="connsiteY50" fmla="*/ 746125 h 746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25525" h="746125">
                  <a:moveTo>
                    <a:pt x="0" y="0"/>
                  </a:moveTo>
                  <a:lnTo>
                    <a:pt x="336550" y="0"/>
                  </a:lnTo>
                  <a:lnTo>
                    <a:pt x="336550" y="60325"/>
                  </a:lnTo>
                  <a:lnTo>
                    <a:pt x="346075" y="60325"/>
                  </a:lnTo>
                  <a:lnTo>
                    <a:pt x="346075" y="88900"/>
                  </a:lnTo>
                  <a:lnTo>
                    <a:pt x="346075" y="88900"/>
                  </a:lnTo>
                  <a:lnTo>
                    <a:pt x="346075" y="88900"/>
                  </a:lnTo>
                  <a:lnTo>
                    <a:pt x="365125" y="88900"/>
                  </a:lnTo>
                  <a:lnTo>
                    <a:pt x="365125" y="127000"/>
                  </a:lnTo>
                  <a:lnTo>
                    <a:pt x="374650" y="127000"/>
                  </a:lnTo>
                  <a:lnTo>
                    <a:pt x="374650" y="177800"/>
                  </a:lnTo>
                  <a:lnTo>
                    <a:pt x="403225" y="177800"/>
                  </a:lnTo>
                  <a:lnTo>
                    <a:pt x="403225" y="206375"/>
                  </a:lnTo>
                  <a:lnTo>
                    <a:pt x="431800" y="206375"/>
                  </a:lnTo>
                  <a:lnTo>
                    <a:pt x="431800" y="241300"/>
                  </a:lnTo>
                  <a:lnTo>
                    <a:pt x="450850" y="241300"/>
                  </a:lnTo>
                  <a:lnTo>
                    <a:pt x="450850" y="276225"/>
                  </a:lnTo>
                  <a:lnTo>
                    <a:pt x="485775" y="276225"/>
                  </a:lnTo>
                  <a:lnTo>
                    <a:pt x="485775" y="276225"/>
                  </a:lnTo>
                  <a:lnTo>
                    <a:pt x="485775" y="301625"/>
                  </a:lnTo>
                  <a:lnTo>
                    <a:pt x="485775" y="301625"/>
                  </a:lnTo>
                  <a:lnTo>
                    <a:pt x="495300" y="301625"/>
                  </a:lnTo>
                  <a:lnTo>
                    <a:pt x="495300" y="301625"/>
                  </a:lnTo>
                  <a:lnTo>
                    <a:pt x="495300" y="301625"/>
                  </a:lnTo>
                  <a:lnTo>
                    <a:pt x="495300" y="323850"/>
                  </a:lnTo>
                  <a:lnTo>
                    <a:pt x="546100" y="323850"/>
                  </a:lnTo>
                  <a:lnTo>
                    <a:pt x="546100" y="384175"/>
                  </a:lnTo>
                  <a:lnTo>
                    <a:pt x="546100" y="384175"/>
                  </a:lnTo>
                  <a:lnTo>
                    <a:pt x="571500" y="384175"/>
                  </a:lnTo>
                  <a:lnTo>
                    <a:pt x="571500" y="415925"/>
                  </a:lnTo>
                  <a:lnTo>
                    <a:pt x="612775" y="415925"/>
                  </a:lnTo>
                  <a:lnTo>
                    <a:pt x="612775" y="447675"/>
                  </a:lnTo>
                  <a:lnTo>
                    <a:pt x="654050" y="447675"/>
                  </a:lnTo>
                  <a:lnTo>
                    <a:pt x="654050" y="473075"/>
                  </a:lnTo>
                  <a:lnTo>
                    <a:pt x="733425" y="473075"/>
                  </a:lnTo>
                  <a:lnTo>
                    <a:pt x="733425" y="501650"/>
                  </a:lnTo>
                  <a:lnTo>
                    <a:pt x="765175" y="501650"/>
                  </a:lnTo>
                  <a:lnTo>
                    <a:pt x="765175" y="533400"/>
                  </a:lnTo>
                  <a:lnTo>
                    <a:pt x="984250" y="533400"/>
                  </a:lnTo>
                  <a:lnTo>
                    <a:pt x="984250" y="565150"/>
                  </a:lnTo>
                  <a:lnTo>
                    <a:pt x="1000125" y="565150"/>
                  </a:lnTo>
                  <a:lnTo>
                    <a:pt x="1000125" y="641350"/>
                  </a:lnTo>
                  <a:lnTo>
                    <a:pt x="1003300" y="641350"/>
                  </a:lnTo>
                  <a:lnTo>
                    <a:pt x="1003300" y="641350"/>
                  </a:lnTo>
                  <a:lnTo>
                    <a:pt x="1003300" y="666750"/>
                  </a:lnTo>
                  <a:lnTo>
                    <a:pt x="1003300" y="666750"/>
                  </a:lnTo>
                  <a:lnTo>
                    <a:pt x="1003300" y="666750"/>
                  </a:lnTo>
                  <a:lnTo>
                    <a:pt x="1003300" y="666750"/>
                  </a:lnTo>
                  <a:lnTo>
                    <a:pt x="1025525" y="666750"/>
                  </a:lnTo>
                  <a:lnTo>
                    <a:pt x="1025525" y="746125"/>
                  </a:lnTo>
                  <a:lnTo>
                    <a:pt x="1025525" y="746125"/>
                  </a:lnTo>
                </a:path>
              </a:pathLst>
            </a:custGeom>
            <a:noFill/>
            <a:ln w="28575">
              <a:solidFill>
                <a:schemeClr val="accent1"/>
              </a:solidFill>
              <a:miter lim="800000"/>
              <a:headEnd/>
              <a:tailEnd/>
            </a:ln>
          </p:spPr>
          <p:txBody>
            <a:bodyPr rtlCol="0" anchor="ctr"/>
            <a:lstStyle/>
            <a:p>
              <a:pPr algn="ctr"/>
              <a:endParaRPr lang="en-US" dirty="0"/>
            </a:p>
          </p:txBody>
        </p:sp>
        <p:sp>
          <p:nvSpPr>
            <p:cNvPr id="1048861" name="Freeform 112"/>
            <p:cNvSpPr/>
            <p:nvPr/>
          </p:nvSpPr>
          <p:spPr bwMode="auto">
            <a:xfrm>
              <a:off x="9372600" y="2391833"/>
              <a:ext cx="1651000" cy="296334"/>
            </a:xfrm>
            <a:custGeom>
              <a:avLst/>
              <a:gdLst>
                <a:gd name="connsiteX0" fmla="*/ 1651000 w 1651000"/>
                <a:gd name="connsiteY0" fmla="*/ 296334 h 296334"/>
                <a:gd name="connsiteX1" fmla="*/ 977900 w 1651000"/>
                <a:gd name="connsiteY1" fmla="*/ 296334 h 296334"/>
                <a:gd name="connsiteX2" fmla="*/ 977900 w 1651000"/>
                <a:gd name="connsiteY2" fmla="*/ 190500 h 296334"/>
                <a:gd name="connsiteX3" fmla="*/ 351367 w 1651000"/>
                <a:gd name="connsiteY3" fmla="*/ 190500 h 296334"/>
                <a:gd name="connsiteX4" fmla="*/ 351367 w 1651000"/>
                <a:gd name="connsiteY4" fmla="*/ 143934 h 296334"/>
                <a:gd name="connsiteX5" fmla="*/ 105833 w 1651000"/>
                <a:gd name="connsiteY5" fmla="*/ 143934 h 296334"/>
                <a:gd name="connsiteX6" fmla="*/ 105833 w 1651000"/>
                <a:gd name="connsiteY6" fmla="*/ 101600 h 296334"/>
                <a:gd name="connsiteX7" fmla="*/ 33867 w 1651000"/>
                <a:gd name="connsiteY7" fmla="*/ 101600 h 296334"/>
                <a:gd name="connsiteX8" fmla="*/ 33867 w 1651000"/>
                <a:gd name="connsiteY8" fmla="*/ 46567 h 296334"/>
                <a:gd name="connsiteX9" fmla="*/ 21167 w 1651000"/>
                <a:gd name="connsiteY9" fmla="*/ 46567 h 296334"/>
                <a:gd name="connsiteX10" fmla="*/ 21167 w 1651000"/>
                <a:gd name="connsiteY10" fmla="*/ 0 h 296334"/>
                <a:gd name="connsiteX11" fmla="*/ 0 w 1651000"/>
                <a:gd name="connsiteY11" fmla="*/ 0 h 296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1000" h="296334">
                  <a:moveTo>
                    <a:pt x="1651000" y="296334"/>
                  </a:moveTo>
                  <a:lnTo>
                    <a:pt x="977900" y="296334"/>
                  </a:lnTo>
                  <a:lnTo>
                    <a:pt x="977900" y="190500"/>
                  </a:lnTo>
                  <a:lnTo>
                    <a:pt x="351367" y="190500"/>
                  </a:lnTo>
                  <a:lnTo>
                    <a:pt x="351367" y="143934"/>
                  </a:lnTo>
                  <a:lnTo>
                    <a:pt x="105833" y="143934"/>
                  </a:lnTo>
                  <a:lnTo>
                    <a:pt x="105833" y="101600"/>
                  </a:lnTo>
                  <a:lnTo>
                    <a:pt x="33867" y="101600"/>
                  </a:lnTo>
                  <a:lnTo>
                    <a:pt x="33867" y="46567"/>
                  </a:lnTo>
                  <a:lnTo>
                    <a:pt x="21167" y="46567"/>
                  </a:lnTo>
                  <a:lnTo>
                    <a:pt x="21167" y="0"/>
                  </a:lnTo>
                  <a:lnTo>
                    <a:pt x="0" y="0"/>
                  </a:lnTo>
                </a:path>
              </a:pathLst>
            </a:custGeom>
            <a:noFill/>
            <a:ln w="28575">
              <a:solidFill>
                <a:schemeClr val="accent1"/>
              </a:solidFill>
              <a:miter lim="800000"/>
              <a:headEnd/>
              <a:tailEnd/>
            </a:ln>
          </p:spPr>
          <p:txBody>
            <a:bodyPr rtlCol="0" anchor="ctr"/>
            <a:lstStyle/>
            <a:p>
              <a:pPr algn="ctr"/>
              <a:endParaRPr lang="en-US" dirty="0"/>
            </a:p>
          </p:txBody>
        </p:sp>
      </p:grpSp>
      <p:sp>
        <p:nvSpPr>
          <p:cNvPr id="1048862" name="Title 9"/>
          <p:cNvSpPr>
            <a:spLocks noGrp="1"/>
          </p:cNvSpPr>
          <p:nvPr>
            <p:ph type="title"/>
          </p:nvPr>
        </p:nvSpPr>
        <p:spPr>
          <a:xfrm>
            <a:off x="609759" y="288927"/>
            <a:ext cx="11141055" cy="1103313"/>
          </a:xfrm>
        </p:spPr>
        <p:txBody>
          <a:bodyPr/>
          <a:lstStyle/>
          <a:p>
            <a:r>
              <a:rPr lang="en-US" dirty="0"/>
              <a:t>IFN</a:t>
            </a:r>
            <a:r>
              <a:rPr lang="el-GR" dirty="0"/>
              <a:t>α</a:t>
            </a:r>
            <a:r>
              <a:rPr lang="en-US" dirty="0"/>
              <a:t>-2b </a:t>
            </a:r>
            <a:r>
              <a:rPr lang="en-US" dirty="0">
                <a:latin typeface="Calibri" panose="020F0502020204030204" pitchFamily="34" charset="0"/>
              </a:rPr>
              <a:t>Vector-Based Gene Therapy With Nadofaragene Firadenovec in BCG-Unresponsive NMIBC </a:t>
            </a:r>
            <a:endParaRPr lang="en-US" dirty="0"/>
          </a:p>
        </p:txBody>
      </p:sp>
      <p:sp>
        <p:nvSpPr>
          <p:cNvPr id="1048863" name="TextBox 8"/>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lang="en-US" altLang="en-US" sz="1200" b="0" dirty="0">
                <a:solidFill>
                  <a:srgbClr val="455560"/>
                </a:solidFill>
                <a:latin typeface="Calibri" panose="020F0502020204030204" pitchFamily="34" charset="0"/>
                <a:ea typeface="ＭＳ Ｐゴシック" pitchFamily="34" charset="-128"/>
              </a:rPr>
              <a:t>Boorjian. The Lancet. 2021;22:107.</a:t>
            </a:r>
            <a:endPar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endParaRPr>
          </a:p>
        </p:txBody>
      </p:sp>
      <p:sp>
        <p:nvSpPr>
          <p:cNvPr id="1048864" name="TextBox 12"/>
          <p:cNvSpPr txBox="1"/>
          <p:nvPr/>
        </p:nvSpPr>
        <p:spPr bwMode="auto">
          <a:xfrm>
            <a:off x="8340291" y="6038917"/>
            <a:ext cx="3334350" cy="307777"/>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400" dirty="0">
                <a:solidFill>
                  <a:schemeClr val="bg1"/>
                </a:solidFill>
                <a:latin typeface="Calibri" panose="020F0502020204030204" pitchFamily="34" charset="0"/>
              </a:rPr>
              <a:t>Mo Since 3-Mo Efficacy Assessment</a:t>
            </a:r>
          </a:p>
        </p:txBody>
      </p:sp>
      <p:graphicFrame>
        <p:nvGraphicFramePr>
          <p:cNvPr id="4194309" name="Table 1"/>
          <p:cNvGraphicFramePr>
            <a:graphicFrameLocks noGrp="1"/>
          </p:cNvGraphicFramePr>
          <p:nvPr/>
        </p:nvGraphicFramePr>
        <p:xfrm>
          <a:off x="495300" y="2197228"/>
          <a:ext cx="6830489" cy="3108960"/>
        </p:xfrm>
        <a:graphic>
          <a:graphicData uri="http://schemas.openxmlformats.org/drawingml/2006/table">
            <a:tbl>
              <a:tblPr firstRow="1" bandRow="1">
                <a:tableStyleId>{93296810-A885-4BE3-A3E7-6D5BEEA58F35}</a:tableStyleId>
              </a:tblPr>
              <a:tblGrid>
                <a:gridCol w="2039353">
                  <a:extLst>
                    <a:ext uri="{9D8B030D-6E8A-4147-A177-3AD203B41FA5}">
                      <a16:colId xmlns:a16="http://schemas.microsoft.com/office/drawing/2014/main" val="20000"/>
                    </a:ext>
                  </a:extLst>
                </a:gridCol>
                <a:gridCol w="1451810">
                  <a:extLst>
                    <a:ext uri="{9D8B030D-6E8A-4147-A177-3AD203B41FA5}">
                      <a16:colId xmlns:a16="http://schemas.microsoft.com/office/drawing/2014/main" val="20001"/>
                    </a:ext>
                  </a:extLst>
                </a:gridCol>
                <a:gridCol w="1708484">
                  <a:extLst>
                    <a:ext uri="{9D8B030D-6E8A-4147-A177-3AD203B41FA5}">
                      <a16:colId xmlns:a16="http://schemas.microsoft.com/office/drawing/2014/main" val="20002"/>
                    </a:ext>
                  </a:extLst>
                </a:gridCol>
                <a:gridCol w="1630842">
                  <a:extLst>
                    <a:ext uri="{9D8B030D-6E8A-4147-A177-3AD203B41FA5}">
                      <a16:colId xmlns:a16="http://schemas.microsoft.com/office/drawing/2014/main" val="20003"/>
                    </a:ext>
                  </a:extLst>
                </a:gridCol>
              </a:tblGrid>
              <a:tr h="476568">
                <a:tc>
                  <a:txBody>
                    <a:bodyPr/>
                    <a:lstStyle/>
                    <a:p>
                      <a:r>
                        <a:rPr lang="en-US" dirty="0"/>
                        <a:t>Outcome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CIS Cohort </a:t>
                      </a:r>
                    </a:p>
                    <a:p>
                      <a:pPr algn="ctr"/>
                      <a:r>
                        <a:rPr lang="en-US" dirty="0"/>
                        <a:t>(n = 103)</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HG Ta or T1 Cohort (n = 48)</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All Patients </a:t>
                      </a:r>
                    </a:p>
                    <a:p>
                      <a:pPr algn="ctr"/>
                      <a:r>
                        <a:rPr lang="en-US" dirty="0"/>
                        <a:t>(n = 151)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476568">
                <a:tc>
                  <a:txBody>
                    <a:bodyPr/>
                    <a:lstStyle/>
                    <a:p>
                      <a:r>
                        <a:rPr lang="en-US" sz="1600" dirty="0">
                          <a:solidFill>
                            <a:schemeClr val="bg1"/>
                          </a:solidFill>
                        </a:rPr>
                        <a:t>Patients with CR* at </a:t>
                      </a:r>
                      <a:br>
                        <a:rPr lang="en-US" sz="1600" dirty="0">
                          <a:solidFill>
                            <a:schemeClr val="bg1"/>
                          </a:solidFill>
                        </a:rPr>
                      </a:br>
                      <a:r>
                        <a:rPr lang="en-US" sz="1600" dirty="0">
                          <a:solidFill>
                            <a:schemeClr val="bg1"/>
                          </a:solidFill>
                        </a:rPr>
                        <a:t>3 mo, n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55 (53.4)</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35 (72.9)</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90 (59.6)</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476568">
                <a:tc>
                  <a:txBody>
                    <a:bodyPr/>
                    <a:lstStyle/>
                    <a:p>
                      <a:r>
                        <a:rPr lang="en-US" sz="1600" dirty="0">
                          <a:solidFill>
                            <a:schemeClr val="bg1"/>
                          </a:solidFill>
                        </a:rPr>
                        <a:t>Duration of CR or HG RFS, mo (range)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9.69 (9.17-NE)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12.35 (6.67-NE)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7.31 (5.68-11.93)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r h="1293540">
                <a:tc>
                  <a:txBody>
                    <a:bodyPr/>
                    <a:lstStyle/>
                    <a:p>
                      <a:r>
                        <a:rPr lang="en-US" sz="1600" dirty="0">
                          <a:solidFill>
                            <a:schemeClr val="bg1"/>
                          </a:solidFill>
                        </a:rPr>
                        <a:t>Patients free from HG recurrence, n (%)</a:t>
                      </a:r>
                    </a:p>
                    <a:p>
                      <a:pPr marL="285750" indent="-222250">
                        <a:buFont typeface="Wingdings" panose="05000000000000000000" pitchFamily="2" charset="2"/>
                        <a:buChar char="§"/>
                      </a:pPr>
                      <a:r>
                        <a:rPr lang="en-US" sz="1600" dirty="0">
                          <a:solidFill>
                            <a:schemeClr val="bg1"/>
                          </a:solidFill>
                        </a:rPr>
                        <a:t>6 mo</a:t>
                      </a:r>
                    </a:p>
                    <a:p>
                      <a:pPr marL="285750" indent="-222250">
                        <a:buFont typeface="Wingdings" panose="05000000000000000000" pitchFamily="2" charset="2"/>
                        <a:buChar char="§"/>
                      </a:pPr>
                      <a:r>
                        <a:rPr lang="en-US" sz="1600" dirty="0">
                          <a:solidFill>
                            <a:schemeClr val="bg1"/>
                          </a:solidFill>
                        </a:rPr>
                        <a:t>9 mo</a:t>
                      </a:r>
                    </a:p>
                    <a:p>
                      <a:pPr marL="285750" indent="-222250">
                        <a:buFont typeface="Wingdings" panose="05000000000000000000" pitchFamily="2" charset="2"/>
                        <a:buChar char="§"/>
                      </a:pPr>
                      <a:r>
                        <a:rPr lang="en-US" sz="1600" dirty="0">
                          <a:solidFill>
                            <a:schemeClr val="bg1"/>
                          </a:solidFill>
                        </a:rPr>
                        <a:t>12 mo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endParaRPr lang="en-US" sz="1600" dirty="0">
                        <a:solidFill>
                          <a:schemeClr val="bg1"/>
                        </a:solidFill>
                      </a:endParaRPr>
                    </a:p>
                    <a:p>
                      <a:pPr algn="ctr"/>
                      <a:endParaRPr lang="en-US" sz="1600" dirty="0">
                        <a:solidFill>
                          <a:schemeClr val="bg1"/>
                        </a:solidFill>
                      </a:endParaRPr>
                    </a:p>
                    <a:p>
                      <a:pPr marL="285750" indent="-285750" algn="ctr">
                        <a:buFont typeface="Wingdings" panose="05000000000000000000" pitchFamily="2" charset="2"/>
                        <a:buChar char="§"/>
                      </a:pPr>
                      <a:r>
                        <a:rPr lang="en-US" sz="1600" dirty="0">
                          <a:solidFill>
                            <a:schemeClr val="bg1"/>
                          </a:solidFill>
                        </a:rPr>
                        <a:t>42 (40.8)</a:t>
                      </a:r>
                    </a:p>
                    <a:p>
                      <a:pPr marL="285750" indent="-285750" algn="ctr">
                        <a:buFont typeface="Wingdings" panose="05000000000000000000" pitchFamily="2" charset="2"/>
                        <a:buChar char="§"/>
                      </a:pPr>
                      <a:r>
                        <a:rPr lang="en-US" sz="1600" dirty="0">
                          <a:solidFill>
                            <a:schemeClr val="bg1"/>
                          </a:solidFill>
                        </a:rPr>
                        <a:t>36 (35.0)</a:t>
                      </a:r>
                    </a:p>
                    <a:p>
                      <a:pPr marL="285750" indent="-285750" algn="ctr">
                        <a:buFont typeface="Wingdings" panose="05000000000000000000" pitchFamily="2" charset="2"/>
                        <a:buChar char="§"/>
                      </a:pPr>
                      <a:r>
                        <a:rPr lang="en-US" sz="1600" dirty="0">
                          <a:solidFill>
                            <a:schemeClr val="bg1"/>
                          </a:solidFill>
                        </a:rPr>
                        <a:t>25 (24.3)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endParaRPr lang="en-US" sz="1600" dirty="0">
                        <a:solidFill>
                          <a:schemeClr val="bg1"/>
                        </a:solidFill>
                      </a:endParaRPr>
                    </a:p>
                    <a:p>
                      <a:pPr algn="ctr"/>
                      <a:endParaRPr lang="en-US" sz="1600" dirty="0">
                        <a:solidFill>
                          <a:schemeClr val="bg1"/>
                        </a:solidFill>
                      </a:endParaRPr>
                    </a:p>
                    <a:p>
                      <a:pPr marL="285750" indent="-285750" algn="ctr">
                        <a:buFont typeface="Wingdings" panose="05000000000000000000" pitchFamily="2" charset="2"/>
                        <a:buChar char="§"/>
                      </a:pPr>
                      <a:r>
                        <a:rPr lang="en-US" sz="1600" dirty="0">
                          <a:solidFill>
                            <a:schemeClr val="bg1"/>
                          </a:solidFill>
                        </a:rPr>
                        <a:t>30 (62.5)</a:t>
                      </a:r>
                    </a:p>
                    <a:p>
                      <a:pPr marL="285750" indent="-285750" algn="ctr">
                        <a:buFont typeface="Wingdings" panose="05000000000000000000" pitchFamily="2" charset="2"/>
                        <a:buChar char="§"/>
                      </a:pPr>
                      <a:r>
                        <a:rPr lang="en-US" sz="1600" dirty="0">
                          <a:solidFill>
                            <a:schemeClr val="bg1"/>
                          </a:solidFill>
                        </a:rPr>
                        <a:t>28 (58.3)</a:t>
                      </a:r>
                    </a:p>
                    <a:p>
                      <a:pPr marL="285750" indent="-285750" algn="ctr">
                        <a:buFont typeface="Wingdings" panose="05000000000000000000" pitchFamily="2" charset="2"/>
                        <a:buChar char="§"/>
                      </a:pPr>
                      <a:r>
                        <a:rPr lang="en-US" sz="1600" dirty="0">
                          <a:solidFill>
                            <a:schemeClr val="bg1"/>
                          </a:solidFill>
                        </a:rPr>
                        <a:t>21 (43.8)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endParaRPr lang="en-US" sz="1600" dirty="0">
                        <a:solidFill>
                          <a:schemeClr val="bg1"/>
                        </a:solidFill>
                      </a:endParaRPr>
                    </a:p>
                    <a:p>
                      <a:pPr algn="ctr"/>
                      <a:endParaRPr lang="en-US" sz="1600" dirty="0">
                        <a:solidFill>
                          <a:schemeClr val="bg1"/>
                        </a:solidFill>
                      </a:endParaRPr>
                    </a:p>
                    <a:p>
                      <a:pPr marL="285750" indent="-285750" algn="ctr">
                        <a:buFont typeface="Wingdings" panose="05000000000000000000" pitchFamily="2" charset="2"/>
                        <a:buChar char="§"/>
                      </a:pPr>
                      <a:r>
                        <a:rPr lang="en-US" sz="1600" dirty="0">
                          <a:solidFill>
                            <a:schemeClr val="bg1"/>
                          </a:solidFill>
                        </a:rPr>
                        <a:t>72 (47.7)</a:t>
                      </a:r>
                    </a:p>
                    <a:p>
                      <a:pPr marL="285750" indent="-285750" algn="ctr">
                        <a:buFont typeface="Wingdings" panose="05000000000000000000" pitchFamily="2" charset="2"/>
                        <a:buChar char="§"/>
                      </a:pPr>
                      <a:r>
                        <a:rPr lang="en-US" sz="1600" dirty="0">
                          <a:solidFill>
                            <a:schemeClr val="bg1"/>
                          </a:solidFill>
                        </a:rPr>
                        <a:t>64 (42.4)</a:t>
                      </a:r>
                    </a:p>
                    <a:p>
                      <a:pPr marL="285750" indent="-285750" algn="ctr">
                        <a:buFont typeface="Wingdings" panose="05000000000000000000" pitchFamily="2" charset="2"/>
                        <a:buChar char="§"/>
                      </a:pPr>
                      <a:r>
                        <a:rPr lang="en-US" sz="1600" dirty="0">
                          <a:solidFill>
                            <a:schemeClr val="bg1"/>
                          </a:solidFill>
                        </a:rPr>
                        <a:t>46 (30.5)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3"/>
                  </a:ext>
                </a:extLst>
              </a:tr>
            </a:tbl>
          </a:graphicData>
        </a:graphic>
      </p:graphicFrame>
      <p:sp>
        <p:nvSpPr>
          <p:cNvPr id="1048865" name="Rectangle 2"/>
          <p:cNvSpPr/>
          <p:nvPr/>
        </p:nvSpPr>
        <p:spPr bwMode="auto">
          <a:xfrm>
            <a:off x="495300" y="5015234"/>
            <a:ext cx="6827921" cy="276583"/>
          </a:xfrm>
          <a:prstGeom prst="rect">
            <a:avLst/>
          </a:prstGeom>
          <a:noFill/>
          <a:ln w="28575">
            <a:solidFill>
              <a:srgbClr val="FF0000"/>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8866" name="TextBox 10"/>
          <p:cNvSpPr txBox="1"/>
          <p:nvPr/>
        </p:nvSpPr>
        <p:spPr bwMode="auto">
          <a:xfrm>
            <a:off x="495300" y="5325439"/>
            <a:ext cx="2311058"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*As defined by study investigator.</a:t>
            </a:r>
          </a:p>
        </p:txBody>
      </p:sp>
      <p:cxnSp>
        <p:nvCxnSpPr>
          <p:cNvPr id="3145802" name="Straight Connector 5"/>
          <p:cNvCxnSpPr>
            <a:cxnSpLocks/>
          </p:cNvCxnSpPr>
          <p:nvPr/>
        </p:nvCxnSpPr>
        <p:spPr bwMode="auto">
          <a:xfrm>
            <a:off x="8342635" y="1628334"/>
            <a:ext cx="0" cy="1607235"/>
          </a:xfrm>
          <a:prstGeom prst="line">
            <a:avLst/>
          </a:prstGeom>
          <a:noFill/>
          <a:ln w="28575" cap="flat" cmpd="sng" algn="ctr">
            <a:solidFill>
              <a:schemeClr val="bg1"/>
            </a:solidFill>
            <a:prstDash val="solid"/>
            <a:round/>
            <a:headEnd type="none" w="med" len="med"/>
            <a:tailEnd type="none" w="med" len="med"/>
          </a:ln>
          <a:effectLst/>
        </p:spPr>
      </p:cxnSp>
      <p:cxnSp>
        <p:nvCxnSpPr>
          <p:cNvPr id="3145803" name="Straight Connector 13"/>
          <p:cNvCxnSpPr>
            <a:cxnSpLocks/>
          </p:cNvCxnSpPr>
          <p:nvPr/>
        </p:nvCxnSpPr>
        <p:spPr bwMode="auto">
          <a:xfrm>
            <a:off x="8340291" y="3235569"/>
            <a:ext cx="3221502" cy="0"/>
          </a:xfrm>
          <a:prstGeom prst="line">
            <a:avLst/>
          </a:prstGeom>
          <a:noFill/>
          <a:ln w="28575" cap="flat" cmpd="sng" algn="ctr">
            <a:solidFill>
              <a:schemeClr val="bg1"/>
            </a:solidFill>
            <a:prstDash val="solid"/>
            <a:round/>
            <a:headEnd type="none" w="med" len="med"/>
            <a:tailEnd type="none" w="med" len="med"/>
          </a:ln>
          <a:effectLst/>
        </p:spPr>
      </p:cxnSp>
      <p:cxnSp>
        <p:nvCxnSpPr>
          <p:cNvPr id="3145804" name="Straight Connector 15"/>
          <p:cNvCxnSpPr>
            <a:cxnSpLocks/>
          </p:cNvCxnSpPr>
          <p:nvPr/>
        </p:nvCxnSpPr>
        <p:spPr bwMode="auto">
          <a:xfrm flipH="1">
            <a:off x="8274641" y="1636542"/>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05" name="Straight Connector 16"/>
          <p:cNvCxnSpPr>
            <a:cxnSpLocks/>
          </p:cNvCxnSpPr>
          <p:nvPr/>
        </p:nvCxnSpPr>
        <p:spPr bwMode="auto">
          <a:xfrm flipH="1">
            <a:off x="8274641" y="1956347"/>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06" name="Straight Connector 17"/>
          <p:cNvCxnSpPr>
            <a:cxnSpLocks/>
          </p:cNvCxnSpPr>
          <p:nvPr/>
        </p:nvCxnSpPr>
        <p:spPr bwMode="auto">
          <a:xfrm flipH="1">
            <a:off x="8274641" y="2276152"/>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07" name="Straight Connector 18"/>
          <p:cNvCxnSpPr>
            <a:cxnSpLocks/>
          </p:cNvCxnSpPr>
          <p:nvPr/>
        </p:nvCxnSpPr>
        <p:spPr bwMode="auto">
          <a:xfrm flipH="1">
            <a:off x="8274641" y="2595957"/>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08" name="Straight Connector 19"/>
          <p:cNvCxnSpPr>
            <a:cxnSpLocks/>
          </p:cNvCxnSpPr>
          <p:nvPr/>
        </p:nvCxnSpPr>
        <p:spPr bwMode="auto">
          <a:xfrm flipH="1">
            <a:off x="8274641" y="3235569"/>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09" name="Straight Connector 20"/>
          <p:cNvCxnSpPr>
            <a:cxnSpLocks/>
          </p:cNvCxnSpPr>
          <p:nvPr/>
        </p:nvCxnSpPr>
        <p:spPr bwMode="auto">
          <a:xfrm flipH="1">
            <a:off x="8274641" y="2915762"/>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10" name="Straight Connector 22"/>
          <p:cNvCxnSpPr>
            <a:cxnSpLocks/>
          </p:cNvCxnSpPr>
          <p:nvPr/>
        </p:nvCxnSpPr>
        <p:spPr bwMode="auto">
          <a:xfrm>
            <a:off x="8342635"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1" name="Straight Connector 23"/>
          <p:cNvCxnSpPr>
            <a:cxnSpLocks/>
          </p:cNvCxnSpPr>
          <p:nvPr/>
        </p:nvCxnSpPr>
        <p:spPr bwMode="auto">
          <a:xfrm>
            <a:off x="8663847"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2" name="Straight Connector 24"/>
          <p:cNvCxnSpPr>
            <a:cxnSpLocks/>
          </p:cNvCxnSpPr>
          <p:nvPr/>
        </p:nvCxnSpPr>
        <p:spPr bwMode="auto">
          <a:xfrm>
            <a:off x="8985059"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3" name="Straight Connector 25"/>
          <p:cNvCxnSpPr>
            <a:cxnSpLocks/>
          </p:cNvCxnSpPr>
          <p:nvPr/>
        </p:nvCxnSpPr>
        <p:spPr bwMode="auto">
          <a:xfrm>
            <a:off x="9306271"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4" name="Straight Connector 26"/>
          <p:cNvCxnSpPr>
            <a:cxnSpLocks/>
          </p:cNvCxnSpPr>
          <p:nvPr/>
        </p:nvCxnSpPr>
        <p:spPr bwMode="auto">
          <a:xfrm>
            <a:off x="9627483"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5" name="Straight Connector 27"/>
          <p:cNvCxnSpPr>
            <a:cxnSpLocks/>
          </p:cNvCxnSpPr>
          <p:nvPr/>
        </p:nvCxnSpPr>
        <p:spPr bwMode="auto">
          <a:xfrm>
            <a:off x="9948695"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6" name="Straight Connector 28"/>
          <p:cNvCxnSpPr>
            <a:cxnSpLocks/>
          </p:cNvCxnSpPr>
          <p:nvPr/>
        </p:nvCxnSpPr>
        <p:spPr bwMode="auto">
          <a:xfrm>
            <a:off x="10269907"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7" name="Straight Connector 29"/>
          <p:cNvCxnSpPr>
            <a:cxnSpLocks/>
          </p:cNvCxnSpPr>
          <p:nvPr/>
        </p:nvCxnSpPr>
        <p:spPr bwMode="auto">
          <a:xfrm>
            <a:off x="10591119"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8" name="Straight Connector 30"/>
          <p:cNvCxnSpPr>
            <a:cxnSpLocks/>
          </p:cNvCxnSpPr>
          <p:nvPr/>
        </p:nvCxnSpPr>
        <p:spPr bwMode="auto">
          <a:xfrm>
            <a:off x="10912331"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19" name="Straight Connector 31"/>
          <p:cNvCxnSpPr>
            <a:cxnSpLocks/>
          </p:cNvCxnSpPr>
          <p:nvPr/>
        </p:nvCxnSpPr>
        <p:spPr bwMode="auto">
          <a:xfrm>
            <a:off x="11233543" y="3230880"/>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20" name="Straight Connector 32"/>
          <p:cNvCxnSpPr>
            <a:cxnSpLocks/>
          </p:cNvCxnSpPr>
          <p:nvPr/>
        </p:nvCxnSpPr>
        <p:spPr bwMode="auto">
          <a:xfrm>
            <a:off x="11554759" y="3230880"/>
            <a:ext cx="0" cy="64008"/>
          </a:xfrm>
          <a:prstGeom prst="line">
            <a:avLst/>
          </a:prstGeom>
          <a:noFill/>
          <a:ln w="28575" cap="flat" cmpd="sng" algn="ctr">
            <a:solidFill>
              <a:schemeClr val="bg1"/>
            </a:solidFill>
            <a:prstDash val="solid"/>
            <a:round/>
            <a:headEnd type="none" w="med" len="med"/>
            <a:tailEnd type="none" w="med" len="med"/>
          </a:ln>
          <a:effectLst/>
        </p:spPr>
      </p:cxnSp>
      <p:sp>
        <p:nvSpPr>
          <p:cNvPr id="1048867" name="TextBox 33"/>
          <p:cNvSpPr txBox="1"/>
          <p:nvPr/>
        </p:nvSpPr>
        <p:spPr bwMode="auto">
          <a:xfrm>
            <a:off x="7793996" y="1467730"/>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100</a:t>
            </a:r>
          </a:p>
        </p:txBody>
      </p:sp>
      <p:sp>
        <p:nvSpPr>
          <p:cNvPr id="1048868" name="TextBox 34"/>
          <p:cNvSpPr txBox="1"/>
          <p:nvPr/>
        </p:nvSpPr>
        <p:spPr bwMode="auto">
          <a:xfrm>
            <a:off x="7793996" y="1783315"/>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80</a:t>
            </a:r>
          </a:p>
        </p:txBody>
      </p:sp>
      <p:sp>
        <p:nvSpPr>
          <p:cNvPr id="1048869" name="TextBox 35"/>
          <p:cNvSpPr txBox="1"/>
          <p:nvPr/>
        </p:nvSpPr>
        <p:spPr bwMode="auto">
          <a:xfrm>
            <a:off x="7793996" y="2098900"/>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60</a:t>
            </a:r>
          </a:p>
        </p:txBody>
      </p:sp>
      <p:sp>
        <p:nvSpPr>
          <p:cNvPr id="1048870" name="TextBox 36"/>
          <p:cNvSpPr txBox="1"/>
          <p:nvPr/>
        </p:nvSpPr>
        <p:spPr bwMode="auto">
          <a:xfrm>
            <a:off x="7793996" y="2414485"/>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40</a:t>
            </a:r>
          </a:p>
        </p:txBody>
      </p:sp>
      <p:sp>
        <p:nvSpPr>
          <p:cNvPr id="1048871" name="TextBox 37"/>
          <p:cNvSpPr txBox="1"/>
          <p:nvPr/>
        </p:nvSpPr>
        <p:spPr bwMode="auto">
          <a:xfrm>
            <a:off x="7793996" y="2730070"/>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20</a:t>
            </a:r>
          </a:p>
        </p:txBody>
      </p:sp>
      <p:sp>
        <p:nvSpPr>
          <p:cNvPr id="1048872" name="TextBox 38"/>
          <p:cNvSpPr txBox="1"/>
          <p:nvPr/>
        </p:nvSpPr>
        <p:spPr bwMode="auto">
          <a:xfrm>
            <a:off x="7793996" y="3045656"/>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sp>
        <p:nvSpPr>
          <p:cNvPr id="1048873" name="TextBox 39"/>
          <p:cNvSpPr txBox="1"/>
          <p:nvPr/>
        </p:nvSpPr>
        <p:spPr bwMode="auto">
          <a:xfrm rot="16200000">
            <a:off x="5555996" y="3449035"/>
            <a:ext cx="3998494"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High-Grade RFS (%)</a:t>
            </a:r>
          </a:p>
        </p:txBody>
      </p:sp>
      <p:sp>
        <p:nvSpPr>
          <p:cNvPr id="1048874" name="TextBox 40"/>
          <p:cNvSpPr txBox="1"/>
          <p:nvPr/>
        </p:nvSpPr>
        <p:spPr bwMode="auto">
          <a:xfrm>
            <a:off x="11341399"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30</a:t>
            </a:r>
          </a:p>
        </p:txBody>
      </p:sp>
      <p:sp>
        <p:nvSpPr>
          <p:cNvPr id="1048875" name="TextBox 41"/>
          <p:cNvSpPr txBox="1"/>
          <p:nvPr/>
        </p:nvSpPr>
        <p:spPr bwMode="auto">
          <a:xfrm>
            <a:off x="8126932"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sp>
        <p:nvSpPr>
          <p:cNvPr id="1048876" name="TextBox 42"/>
          <p:cNvSpPr txBox="1"/>
          <p:nvPr/>
        </p:nvSpPr>
        <p:spPr bwMode="auto">
          <a:xfrm>
            <a:off x="8448379"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a:t>
            </a:r>
          </a:p>
        </p:txBody>
      </p:sp>
      <p:sp>
        <p:nvSpPr>
          <p:cNvPr id="1048877" name="TextBox 43"/>
          <p:cNvSpPr txBox="1"/>
          <p:nvPr/>
        </p:nvSpPr>
        <p:spPr bwMode="auto">
          <a:xfrm>
            <a:off x="8769826"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a:t>
            </a:r>
          </a:p>
        </p:txBody>
      </p:sp>
      <p:sp>
        <p:nvSpPr>
          <p:cNvPr id="1048878" name="TextBox 44"/>
          <p:cNvSpPr txBox="1"/>
          <p:nvPr/>
        </p:nvSpPr>
        <p:spPr bwMode="auto">
          <a:xfrm>
            <a:off x="9091273"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9</a:t>
            </a:r>
          </a:p>
        </p:txBody>
      </p:sp>
      <p:sp>
        <p:nvSpPr>
          <p:cNvPr id="1048879" name="TextBox 45"/>
          <p:cNvSpPr txBox="1"/>
          <p:nvPr/>
        </p:nvSpPr>
        <p:spPr bwMode="auto">
          <a:xfrm>
            <a:off x="9412720"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12</a:t>
            </a:r>
          </a:p>
        </p:txBody>
      </p:sp>
      <p:sp>
        <p:nvSpPr>
          <p:cNvPr id="1048880" name="TextBox 46"/>
          <p:cNvSpPr txBox="1"/>
          <p:nvPr/>
        </p:nvSpPr>
        <p:spPr bwMode="auto">
          <a:xfrm>
            <a:off x="9734167"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15</a:t>
            </a:r>
          </a:p>
        </p:txBody>
      </p:sp>
      <p:sp>
        <p:nvSpPr>
          <p:cNvPr id="1048881" name="TextBox 47"/>
          <p:cNvSpPr txBox="1"/>
          <p:nvPr/>
        </p:nvSpPr>
        <p:spPr bwMode="auto">
          <a:xfrm>
            <a:off x="10055614"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18</a:t>
            </a:r>
          </a:p>
        </p:txBody>
      </p:sp>
      <p:sp>
        <p:nvSpPr>
          <p:cNvPr id="1048882" name="TextBox 48"/>
          <p:cNvSpPr txBox="1"/>
          <p:nvPr/>
        </p:nvSpPr>
        <p:spPr bwMode="auto">
          <a:xfrm>
            <a:off x="10377061"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21</a:t>
            </a:r>
          </a:p>
        </p:txBody>
      </p:sp>
      <p:sp>
        <p:nvSpPr>
          <p:cNvPr id="1048883" name="TextBox 49"/>
          <p:cNvSpPr txBox="1"/>
          <p:nvPr/>
        </p:nvSpPr>
        <p:spPr bwMode="auto">
          <a:xfrm>
            <a:off x="10698508"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24</a:t>
            </a:r>
          </a:p>
        </p:txBody>
      </p:sp>
      <p:sp>
        <p:nvSpPr>
          <p:cNvPr id="1048884" name="TextBox 50"/>
          <p:cNvSpPr txBox="1"/>
          <p:nvPr/>
        </p:nvSpPr>
        <p:spPr bwMode="auto">
          <a:xfrm>
            <a:off x="11019955" y="3213999"/>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27</a:t>
            </a:r>
          </a:p>
        </p:txBody>
      </p:sp>
      <p:sp>
        <p:nvSpPr>
          <p:cNvPr id="1048885" name="TextBox 51"/>
          <p:cNvSpPr txBox="1"/>
          <p:nvPr/>
        </p:nvSpPr>
        <p:spPr bwMode="auto">
          <a:xfrm>
            <a:off x="7539789" y="3304351"/>
            <a:ext cx="753610" cy="466281"/>
          </a:xfrm>
          <a:prstGeom prst="rect">
            <a:avLst/>
          </a:prstGeom>
          <a:noFill/>
          <a:ln>
            <a:noFill/>
          </a:ln>
        </p:spPr>
        <p:txBody>
          <a:bodyPr wrap="square" rtlCol="0">
            <a:spAutoFit/>
          </a:bodyPr>
          <a:lstStyle/>
          <a:p>
            <a:pPr algn="r">
              <a:lnSpc>
                <a:spcPct val="90000"/>
              </a:lnSpc>
              <a:spcBef>
                <a:spcPct val="50000"/>
              </a:spcBef>
              <a:spcAft>
                <a:spcPct val="0"/>
              </a:spcAft>
              <a:buClrTx/>
              <a:buFontTx/>
              <a:buNone/>
            </a:pPr>
            <a:r>
              <a:rPr lang="en-US" sz="900" dirty="0">
                <a:solidFill>
                  <a:schemeClr val="bg1"/>
                </a:solidFill>
                <a:latin typeface="Calibri" panose="020F0502020204030204" pitchFamily="34" charset="0"/>
              </a:rPr>
              <a:t>Patients</a:t>
            </a:r>
            <a:br>
              <a:rPr lang="en-US" sz="900" dirty="0">
                <a:solidFill>
                  <a:schemeClr val="bg1"/>
                </a:solidFill>
                <a:latin typeface="Calibri" panose="020F0502020204030204" pitchFamily="34" charset="0"/>
              </a:rPr>
            </a:br>
            <a:r>
              <a:rPr lang="en-US" sz="900" dirty="0">
                <a:solidFill>
                  <a:schemeClr val="bg1"/>
                </a:solidFill>
                <a:latin typeface="Calibri" panose="020F0502020204030204" pitchFamily="34" charset="0"/>
              </a:rPr>
              <a:t>at Risk, n</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(censored)</a:t>
            </a:r>
          </a:p>
        </p:txBody>
      </p:sp>
      <p:sp>
        <p:nvSpPr>
          <p:cNvPr id="1048886" name="TextBox 52"/>
          <p:cNvSpPr txBox="1"/>
          <p:nvPr/>
        </p:nvSpPr>
        <p:spPr bwMode="auto">
          <a:xfrm>
            <a:off x="8187891" y="3429000"/>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55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(0)</a:t>
            </a:r>
          </a:p>
        </p:txBody>
      </p:sp>
      <p:sp>
        <p:nvSpPr>
          <p:cNvPr id="1048887" name="TextBox 53"/>
          <p:cNvSpPr txBox="1"/>
          <p:nvPr/>
        </p:nvSpPr>
        <p:spPr bwMode="auto">
          <a:xfrm>
            <a:off x="8507990" y="3429000"/>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55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a:t>
            </a:r>
          </a:p>
        </p:txBody>
      </p:sp>
      <p:sp>
        <p:nvSpPr>
          <p:cNvPr id="1048888" name="TextBox 54"/>
          <p:cNvSpPr txBox="1"/>
          <p:nvPr/>
        </p:nvSpPr>
        <p:spPr bwMode="auto">
          <a:xfrm>
            <a:off x="8828089" y="3429000"/>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38</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a:t>
            </a:r>
          </a:p>
        </p:txBody>
      </p:sp>
      <p:sp>
        <p:nvSpPr>
          <p:cNvPr id="1048889" name="TextBox 55"/>
          <p:cNvSpPr txBox="1"/>
          <p:nvPr/>
        </p:nvSpPr>
        <p:spPr bwMode="auto">
          <a:xfrm>
            <a:off x="9148188" y="3429000"/>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35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(8)</a:t>
            </a:r>
          </a:p>
        </p:txBody>
      </p:sp>
      <p:sp>
        <p:nvSpPr>
          <p:cNvPr id="1048890" name="TextBox 56"/>
          <p:cNvSpPr txBox="1"/>
          <p:nvPr/>
        </p:nvSpPr>
        <p:spPr bwMode="auto">
          <a:xfrm>
            <a:off x="9435464"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18</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(16)</a:t>
            </a:r>
          </a:p>
        </p:txBody>
      </p:sp>
      <p:sp>
        <p:nvSpPr>
          <p:cNvPr id="1048891" name="TextBox 57"/>
          <p:cNvSpPr txBox="1"/>
          <p:nvPr/>
        </p:nvSpPr>
        <p:spPr bwMode="auto">
          <a:xfrm>
            <a:off x="9755563"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10</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(19)</a:t>
            </a:r>
          </a:p>
        </p:txBody>
      </p:sp>
      <p:sp>
        <p:nvSpPr>
          <p:cNvPr id="1048892" name="TextBox 58"/>
          <p:cNvSpPr txBox="1"/>
          <p:nvPr/>
        </p:nvSpPr>
        <p:spPr bwMode="auto">
          <a:xfrm>
            <a:off x="10075662"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6</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(20)</a:t>
            </a:r>
          </a:p>
        </p:txBody>
      </p:sp>
      <p:sp>
        <p:nvSpPr>
          <p:cNvPr id="1048893" name="TextBox 59"/>
          <p:cNvSpPr txBox="1"/>
          <p:nvPr/>
        </p:nvSpPr>
        <p:spPr bwMode="auto">
          <a:xfrm>
            <a:off x="10395761"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4</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(22)</a:t>
            </a:r>
          </a:p>
        </p:txBody>
      </p:sp>
      <p:sp>
        <p:nvSpPr>
          <p:cNvPr id="1048894" name="TextBox 60"/>
          <p:cNvSpPr txBox="1"/>
          <p:nvPr/>
        </p:nvSpPr>
        <p:spPr bwMode="auto">
          <a:xfrm>
            <a:off x="10715860"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2</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(24)</a:t>
            </a:r>
          </a:p>
        </p:txBody>
      </p:sp>
      <p:sp>
        <p:nvSpPr>
          <p:cNvPr id="1048895" name="TextBox 61"/>
          <p:cNvSpPr txBox="1"/>
          <p:nvPr/>
        </p:nvSpPr>
        <p:spPr bwMode="auto">
          <a:xfrm>
            <a:off x="11035959"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0</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(24)</a:t>
            </a:r>
          </a:p>
        </p:txBody>
      </p:sp>
      <p:sp>
        <p:nvSpPr>
          <p:cNvPr id="1048896" name="TextBox 62"/>
          <p:cNvSpPr txBox="1"/>
          <p:nvPr/>
        </p:nvSpPr>
        <p:spPr bwMode="auto">
          <a:xfrm>
            <a:off x="11356053" y="3429000"/>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0</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(24)</a:t>
            </a:r>
          </a:p>
        </p:txBody>
      </p:sp>
      <p:cxnSp>
        <p:nvCxnSpPr>
          <p:cNvPr id="3145821" name="Straight Connector 63"/>
          <p:cNvCxnSpPr>
            <a:cxnSpLocks/>
          </p:cNvCxnSpPr>
          <p:nvPr/>
        </p:nvCxnSpPr>
        <p:spPr bwMode="auto">
          <a:xfrm>
            <a:off x="8342635" y="3982513"/>
            <a:ext cx="0" cy="1607235"/>
          </a:xfrm>
          <a:prstGeom prst="line">
            <a:avLst/>
          </a:prstGeom>
          <a:noFill/>
          <a:ln w="28575" cap="flat" cmpd="sng" algn="ctr">
            <a:solidFill>
              <a:schemeClr val="bg1"/>
            </a:solidFill>
            <a:prstDash val="solid"/>
            <a:round/>
            <a:headEnd type="none" w="med" len="med"/>
            <a:tailEnd type="none" w="med" len="med"/>
          </a:ln>
          <a:effectLst/>
        </p:spPr>
      </p:cxnSp>
      <p:cxnSp>
        <p:nvCxnSpPr>
          <p:cNvPr id="3145822" name="Straight Connector 64"/>
          <p:cNvCxnSpPr>
            <a:cxnSpLocks/>
          </p:cNvCxnSpPr>
          <p:nvPr/>
        </p:nvCxnSpPr>
        <p:spPr bwMode="auto">
          <a:xfrm>
            <a:off x="8340291" y="5589748"/>
            <a:ext cx="3221502" cy="0"/>
          </a:xfrm>
          <a:prstGeom prst="line">
            <a:avLst/>
          </a:prstGeom>
          <a:noFill/>
          <a:ln w="28575" cap="flat" cmpd="sng" algn="ctr">
            <a:solidFill>
              <a:schemeClr val="bg1"/>
            </a:solidFill>
            <a:prstDash val="solid"/>
            <a:round/>
            <a:headEnd type="none" w="med" len="med"/>
            <a:tailEnd type="none" w="med" len="med"/>
          </a:ln>
          <a:effectLst/>
        </p:spPr>
      </p:cxnSp>
      <p:cxnSp>
        <p:nvCxnSpPr>
          <p:cNvPr id="3145823" name="Straight Connector 65"/>
          <p:cNvCxnSpPr>
            <a:cxnSpLocks/>
          </p:cNvCxnSpPr>
          <p:nvPr/>
        </p:nvCxnSpPr>
        <p:spPr bwMode="auto">
          <a:xfrm flipH="1">
            <a:off x="8274641" y="3990721"/>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4" name="Straight Connector 66"/>
          <p:cNvCxnSpPr>
            <a:cxnSpLocks/>
          </p:cNvCxnSpPr>
          <p:nvPr/>
        </p:nvCxnSpPr>
        <p:spPr bwMode="auto">
          <a:xfrm flipH="1">
            <a:off x="8274641" y="4310526"/>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5" name="Straight Connector 67"/>
          <p:cNvCxnSpPr>
            <a:cxnSpLocks/>
          </p:cNvCxnSpPr>
          <p:nvPr/>
        </p:nvCxnSpPr>
        <p:spPr bwMode="auto">
          <a:xfrm flipH="1">
            <a:off x="8274641" y="4630331"/>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6" name="Straight Connector 68"/>
          <p:cNvCxnSpPr>
            <a:cxnSpLocks/>
          </p:cNvCxnSpPr>
          <p:nvPr/>
        </p:nvCxnSpPr>
        <p:spPr bwMode="auto">
          <a:xfrm flipH="1">
            <a:off x="8274641" y="4950136"/>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7" name="Straight Connector 69"/>
          <p:cNvCxnSpPr>
            <a:cxnSpLocks/>
          </p:cNvCxnSpPr>
          <p:nvPr/>
        </p:nvCxnSpPr>
        <p:spPr bwMode="auto">
          <a:xfrm flipH="1">
            <a:off x="8274641" y="5589748"/>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8" name="Straight Connector 70"/>
          <p:cNvCxnSpPr>
            <a:cxnSpLocks/>
          </p:cNvCxnSpPr>
          <p:nvPr/>
        </p:nvCxnSpPr>
        <p:spPr bwMode="auto">
          <a:xfrm flipH="1">
            <a:off x="8274641" y="5269941"/>
            <a:ext cx="65650" cy="0"/>
          </a:xfrm>
          <a:prstGeom prst="line">
            <a:avLst/>
          </a:prstGeom>
          <a:noFill/>
          <a:ln w="28575" cap="flat" cmpd="sng" algn="ctr">
            <a:solidFill>
              <a:schemeClr val="bg1"/>
            </a:solidFill>
            <a:prstDash val="solid"/>
            <a:round/>
            <a:headEnd type="none" w="med" len="med"/>
            <a:tailEnd type="none" w="med" len="med"/>
          </a:ln>
          <a:effectLst/>
        </p:spPr>
      </p:cxnSp>
      <p:cxnSp>
        <p:nvCxnSpPr>
          <p:cNvPr id="3145829" name="Straight Connector 71"/>
          <p:cNvCxnSpPr>
            <a:cxnSpLocks/>
          </p:cNvCxnSpPr>
          <p:nvPr/>
        </p:nvCxnSpPr>
        <p:spPr bwMode="auto">
          <a:xfrm>
            <a:off x="8342635"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0" name="Straight Connector 72"/>
          <p:cNvCxnSpPr>
            <a:cxnSpLocks/>
          </p:cNvCxnSpPr>
          <p:nvPr/>
        </p:nvCxnSpPr>
        <p:spPr bwMode="auto">
          <a:xfrm>
            <a:off x="8663847"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1" name="Straight Connector 73"/>
          <p:cNvCxnSpPr>
            <a:cxnSpLocks/>
          </p:cNvCxnSpPr>
          <p:nvPr/>
        </p:nvCxnSpPr>
        <p:spPr bwMode="auto">
          <a:xfrm>
            <a:off x="8985059"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2" name="Straight Connector 74"/>
          <p:cNvCxnSpPr>
            <a:cxnSpLocks/>
          </p:cNvCxnSpPr>
          <p:nvPr/>
        </p:nvCxnSpPr>
        <p:spPr bwMode="auto">
          <a:xfrm>
            <a:off x="9306271"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3" name="Straight Connector 75"/>
          <p:cNvCxnSpPr>
            <a:cxnSpLocks/>
          </p:cNvCxnSpPr>
          <p:nvPr/>
        </p:nvCxnSpPr>
        <p:spPr bwMode="auto">
          <a:xfrm>
            <a:off x="9627483"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4" name="Straight Connector 76"/>
          <p:cNvCxnSpPr>
            <a:cxnSpLocks/>
          </p:cNvCxnSpPr>
          <p:nvPr/>
        </p:nvCxnSpPr>
        <p:spPr bwMode="auto">
          <a:xfrm>
            <a:off x="9948695"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5" name="Straight Connector 77"/>
          <p:cNvCxnSpPr>
            <a:cxnSpLocks/>
          </p:cNvCxnSpPr>
          <p:nvPr/>
        </p:nvCxnSpPr>
        <p:spPr bwMode="auto">
          <a:xfrm>
            <a:off x="10269907"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6" name="Straight Connector 78"/>
          <p:cNvCxnSpPr>
            <a:cxnSpLocks/>
          </p:cNvCxnSpPr>
          <p:nvPr/>
        </p:nvCxnSpPr>
        <p:spPr bwMode="auto">
          <a:xfrm>
            <a:off x="10591119"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7" name="Straight Connector 79"/>
          <p:cNvCxnSpPr>
            <a:cxnSpLocks/>
          </p:cNvCxnSpPr>
          <p:nvPr/>
        </p:nvCxnSpPr>
        <p:spPr bwMode="auto">
          <a:xfrm>
            <a:off x="10912331"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8" name="Straight Connector 80"/>
          <p:cNvCxnSpPr>
            <a:cxnSpLocks/>
          </p:cNvCxnSpPr>
          <p:nvPr/>
        </p:nvCxnSpPr>
        <p:spPr bwMode="auto">
          <a:xfrm>
            <a:off x="11233543" y="5585059"/>
            <a:ext cx="0" cy="64008"/>
          </a:xfrm>
          <a:prstGeom prst="line">
            <a:avLst/>
          </a:prstGeom>
          <a:noFill/>
          <a:ln w="28575" cap="flat" cmpd="sng" algn="ctr">
            <a:solidFill>
              <a:schemeClr val="bg1"/>
            </a:solidFill>
            <a:prstDash val="solid"/>
            <a:round/>
            <a:headEnd type="none" w="med" len="med"/>
            <a:tailEnd type="none" w="med" len="med"/>
          </a:ln>
          <a:effectLst/>
        </p:spPr>
      </p:cxnSp>
      <p:cxnSp>
        <p:nvCxnSpPr>
          <p:cNvPr id="3145839" name="Straight Connector 81"/>
          <p:cNvCxnSpPr>
            <a:cxnSpLocks/>
          </p:cNvCxnSpPr>
          <p:nvPr/>
        </p:nvCxnSpPr>
        <p:spPr bwMode="auto">
          <a:xfrm>
            <a:off x="11554759" y="5585059"/>
            <a:ext cx="0" cy="64008"/>
          </a:xfrm>
          <a:prstGeom prst="line">
            <a:avLst/>
          </a:prstGeom>
          <a:noFill/>
          <a:ln w="28575" cap="flat" cmpd="sng" algn="ctr">
            <a:solidFill>
              <a:schemeClr val="bg1"/>
            </a:solidFill>
            <a:prstDash val="solid"/>
            <a:round/>
            <a:headEnd type="none" w="med" len="med"/>
            <a:tailEnd type="none" w="med" len="med"/>
          </a:ln>
          <a:effectLst/>
        </p:spPr>
      </p:cxnSp>
      <p:sp>
        <p:nvSpPr>
          <p:cNvPr id="1048897" name="TextBox 82"/>
          <p:cNvSpPr txBox="1"/>
          <p:nvPr/>
        </p:nvSpPr>
        <p:spPr bwMode="auto">
          <a:xfrm>
            <a:off x="7793996" y="3821909"/>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100</a:t>
            </a:r>
          </a:p>
        </p:txBody>
      </p:sp>
      <p:sp>
        <p:nvSpPr>
          <p:cNvPr id="1048898" name="TextBox 83"/>
          <p:cNvSpPr txBox="1"/>
          <p:nvPr/>
        </p:nvSpPr>
        <p:spPr bwMode="auto">
          <a:xfrm>
            <a:off x="7793996" y="4137494"/>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80</a:t>
            </a:r>
          </a:p>
        </p:txBody>
      </p:sp>
      <p:sp>
        <p:nvSpPr>
          <p:cNvPr id="1048899" name="TextBox 84"/>
          <p:cNvSpPr txBox="1"/>
          <p:nvPr/>
        </p:nvSpPr>
        <p:spPr bwMode="auto">
          <a:xfrm>
            <a:off x="7793996" y="4453079"/>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60</a:t>
            </a:r>
          </a:p>
        </p:txBody>
      </p:sp>
      <p:sp>
        <p:nvSpPr>
          <p:cNvPr id="1048900" name="TextBox 85"/>
          <p:cNvSpPr txBox="1"/>
          <p:nvPr/>
        </p:nvSpPr>
        <p:spPr bwMode="auto">
          <a:xfrm>
            <a:off x="7793996" y="4768664"/>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40</a:t>
            </a:r>
          </a:p>
        </p:txBody>
      </p:sp>
      <p:sp>
        <p:nvSpPr>
          <p:cNvPr id="1048901" name="TextBox 86"/>
          <p:cNvSpPr txBox="1"/>
          <p:nvPr/>
        </p:nvSpPr>
        <p:spPr bwMode="auto">
          <a:xfrm>
            <a:off x="7793996" y="5084249"/>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20</a:t>
            </a:r>
          </a:p>
        </p:txBody>
      </p:sp>
      <p:sp>
        <p:nvSpPr>
          <p:cNvPr id="1048902" name="TextBox 87"/>
          <p:cNvSpPr txBox="1"/>
          <p:nvPr/>
        </p:nvSpPr>
        <p:spPr bwMode="auto">
          <a:xfrm>
            <a:off x="7793996" y="5399835"/>
            <a:ext cx="553329" cy="338554"/>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sp>
        <p:nvSpPr>
          <p:cNvPr id="1048903" name="TextBox 89"/>
          <p:cNvSpPr txBox="1"/>
          <p:nvPr/>
        </p:nvSpPr>
        <p:spPr bwMode="auto">
          <a:xfrm>
            <a:off x="11341399"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30</a:t>
            </a:r>
          </a:p>
        </p:txBody>
      </p:sp>
      <p:sp>
        <p:nvSpPr>
          <p:cNvPr id="1048904" name="TextBox 90"/>
          <p:cNvSpPr txBox="1"/>
          <p:nvPr/>
        </p:nvSpPr>
        <p:spPr bwMode="auto">
          <a:xfrm>
            <a:off x="8126932"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sp>
        <p:nvSpPr>
          <p:cNvPr id="1048905" name="TextBox 91"/>
          <p:cNvSpPr txBox="1"/>
          <p:nvPr/>
        </p:nvSpPr>
        <p:spPr bwMode="auto">
          <a:xfrm>
            <a:off x="8448379"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a:t>
            </a:r>
          </a:p>
        </p:txBody>
      </p:sp>
      <p:sp>
        <p:nvSpPr>
          <p:cNvPr id="1048906" name="TextBox 92"/>
          <p:cNvSpPr txBox="1"/>
          <p:nvPr/>
        </p:nvSpPr>
        <p:spPr bwMode="auto">
          <a:xfrm>
            <a:off x="8769826"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a:t>
            </a:r>
          </a:p>
        </p:txBody>
      </p:sp>
      <p:sp>
        <p:nvSpPr>
          <p:cNvPr id="1048907" name="TextBox 93"/>
          <p:cNvSpPr txBox="1"/>
          <p:nvPr/>
        </p:nvSpPr>
        <p:spPr bwMode="auto">
          <a:xfrm>
            <a:off x="9091273"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9</a:t>
            </a:r>
          </a:p>
        </p:txBody>
      </p:sp>
      <p:sp>
        <p:nvSpPr>
          <p:cNvPr id="1048908" name="TextBox 94"/>
          <p:cNvSpPr txBox="1"/>
          <p:nvPr/>
        </p:nvSpPr>
        <p:spPr bwMode="auto">
          <a:xfrm>
            <a:off x="9412720"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12</a:t>
            </a:r>
          </a:p>
        </p:txBody>
      </p:sp>
      <p:sp>
        <p:nvSpPr>
          <p:cNvPr id="1048909" name="TextBox 95"/>
          <p:cNvSpPr txBox="1"/>
          <p:nvPr/>
        </p:nvSpPr>
        <p:spPr bwMode="auto">
          <a:xfrm>
            <a:off x="9734167"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15</a:t>
            </a:r>
          </a:p>
        </p:txBody>
      </p:sp>
      <p:sp>
        <p:nvSpPr>
          <p:cNvPr id="1048910" name="TextBox 96"/>
          <p:cNvSpPr txBox="1"/>
          <p:nvPr/>
        </p:nvSpPr>
        <p:spPr bwMode="auto">
          <a:xfrm>
            <a:off x="10055614"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18</a:t>
            </a:r>
          </a:p>
        </p:txBody>
      </p:sp>
      <p:sp>
        <p:nvSpPr>
          <p:cNvPr id="1048911" name="TextBox 97"/>
          <p:cNvSpPr txBox="1"/>
          <p:nvPr/>
        </p:nvSpPr>
        <p:spPr bwMode="auto">
          <a:xfrm>
            <a:off x="10377061"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21</a:t>
            </a:r>
          </a:p>
        </p:txBody>
      </p:sp>
      <p:sp>
        <p:nvSpPr>
          <p:cNvPr id="1048912" name="TextBox 98"/>
          <p:cNvSpPr txBox="1"/>
          <p:nvPr/>
        </p:nvSpPr>
        <p:spPr bwMode="auto">
          <a:xfrm>
            <a:off x="10698508"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24</a:t>
            </a:r>
          </a:p>
        </p:txBody>
      </p:sp>
      <p:sp>
        <p:nvSpPr>
          <p:cNvPr id="1048913" name="TextBox 99"/>
          <p:cNvSpPr txBox="1"/>
          <p:nvPr/>
        </p:nvSpPr>
        <p:spPr bwMode="auto">
          <a:xfrm>
            <a:off x="11019955" y="5568178"/>
            <a:ext cx="42965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27</a:t>
            </a:r>
          </a:p>
        </p:txBody>
      </p:sp>
      <p:sp>
        <p:nvSpPr>
          <p:cNvPr id="1048914" name="TextBox 100"/>
          <p:cNvSpPr txBox="1"/>
          <p:nvPr/>
        </p:nvSpPr>
        <p:spPr bwMode="auto">
          <a:xfrm>
            <a:off x="7515725" y="5658530"/>
            <a:ext cx="777673" cy="466281"/>
          </a:xfrm>
          <a:prstGeom prst="rect">
            <a:avLst/>
          </a:prstGeom>
          <a:noFill/>
          <a:ln>
            <a:noFill/>
          </a:ln>
        </p:spPr>
        <p:txBody>
          <a:bodyPr wrap="square" rtlCol="0">
            <a:spAutoFit/>
          </a:bodyPr>
          <a:lstStyle/>
          <a:p>
            <a:pPr algn="r">
              <a:lnSpc>
                <a:spcPct val="90000"/>
              </a:lnSpc>
              <a:spcBef>
                <a:spcPct val="50000"/>
              </a:spcBef>
              <a:spcAft>
                <a:spcPct val="0"/>
              </a:spcAft>
              <a:buClrTx/>
              <a:buFontTx/>
              <a:buNone/>
            </a:pPr>
            <a:r>
              <a:rPr lang="en-US" sz="900" dirty="0">
                <a:solidFill>
                  <a:schemeClr val="bg1"/>
                </a:solidFill>
                <a:latin typeface="Calibri" panose="020F0502020204030204" pitchFamily="34" charset="0"/>
              </a:rPr>
              <a:t>Patients</a:t>
            </a:r>
            <a:br>
              <a:rPr lang="en-US" sz="900" dirty="0">
                <a:solidFill>
                  <a:schemeClr val="bg1"/>
                </a:solidFill>
                <a:latin typeface="Calibri" panose="020F0502020204030204" pitchFamily="34" charset="0"/>
              </a:rPr>
            </a:br>
            <a:r>
              <a:rPr lang="en-US" sz="900" dirty="0">
                <a:solidFill>
                  <a:schemeClr val="bg1"/>
                </a:solidFill>
                <a:latin typeface="Calibri" panose="020F0502020204030204" pitchFamily="34" charset="0"/>
              </a:rPr>
              <a:t>at Risk, n</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(censored)</a:t>
            </a:r>
          </a:p>
        </p:txBody>
      </p:sp>
      <p:sp>
        <p:nvSpPr>
          <p:cNvPr id="1048915" name="TextBox 101"/>
          <p:cNvSpPr txBox="1"/>
          <p:nvPr/>
        </p:nvSpPr>
        <p:spPr bwMode="auto">
          <a:xfrm>
            <a:off x="8187891" y="5783179"/>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35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(0)</a:t>
            </a:r>
          </a:p>
        </p:txBody>
      </p:sp>
      <p:sp>
        <p:nvSpPr>
          <p:cNvPr id="1048916" name="TextBox 102"/>
          <p:cNvSpPr txBox="1"/>
          <p:nvPr/>
        </p:nvSpPr>
        <p:spPr bwMode="auto">
          <a:xfrm>
            <a:off x="8507990" y="5783179"/>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35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(0)</a:t>
            </a:r>
          </a:p>
        </p:txBody>
      </p:sp>
      <p:sp>
        <p:nvSpPr>
          <p:cNvPr id="1048917" name="TextBox 103"/>
          <p:cNvSpPr txBox="1"/>
          <p:nvPr/>
        </p:nvSpPr>
        <p:spPr bwMode="auto">
          <a:xfrm>
            <a:off x="8828089" y="5783179"/>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30</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a:t>
            </a:r>
          </a:p>
        </p:txBody>
      </p:sp>
      <p:sp>
        <p:nvSpPr>
          <p:cNvPr id="1048918" name="TextBox 104"/>
          <p:cNvSpPr txBox="1"/>
          <p:nvPr/>
        </p:nvSpPr>
        <p:spPr bwMode="auto">
          <a:xfrm>
            <a:off x="9148188" y="5783179"/>
            <a:ext cx="311835"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27</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(5)</a:t>
            </a:r>
          </a:p>
        </p:txBody>
      </p:sp>
      <p:sp>
        <p:nvSpPr>
          <p:cNvPr id="1048919" name="TextBox 105"/>
          <p:cNvSpPr txBox="1"/>
          <p:nvPr/>
        </p:nvSpPr>
        <p:spPr bwMode="auto">
          <a:xfrm>
            <a:off x="9435464"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15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(10)</a:t>
            </a:r>
          </a:p>
        </p:txBody>
      </p:sp>
      <p:sp>
        <p:nvSpPr>
          <p:cNvPr id="1048920" name="TextBox 106"/>
          <p:cNvSpPr txBox="1"/>
          <p:nvPr/>
        </p:nvSpPr>
        <p:spPr bwMode="auto">
          <a:xfrm>
            <a:off x="9755563"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8</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(15)</a:t>
            </a:r>
          </a:p>
        </p:txBody>
      </p:sp>
      <p:sp>
        <p:nvSpPr>
          <p:cNvPr id="1048921" name="TextBox 107"/>
          <p:cNvSpPr txBox="1"/>
          <p:nvPr/>
        </p:nvSpPr>
        <p:spPr bwMode="auto">
          <a:xfrm>
            <a:off x="10075662"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6</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(17)</a:t>
            </a:r>
          </a:p>
        </p:txBody>
      </p:sp>
      <p:sp>
        <p:nvSpPr>
          <p:cNvPr id="1048922" name="TextBox 108"/>
          <p:cNvSpPr txBox="1"/>
          <p:nvPr/>
        </p:nvSpPr>
        <p:spPr bwMode="auto">
          <a:xfrm>
            <a:off x="10395761"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5</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(18)</a:t>
            </a:r>
          </a:p>
        </p:txBody>
      </p:sp>
      <p:sp>
        <p:nvSpPr>
          <p:cNvPr id="1048923" name="TextBox 109"/>
          <p:cNvSpPr txBox="1"/>
          <p:nvPr/>
        </p:nvSpPr>
        <p:spPr bwMode="auto">
          <a:xfrm>
            <a:off x="10715860"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1</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(21)</a:t>
            </a:r>
          </a:p>
        </p:txBody>
      </p:sp>
      <p:sp>
        <p:nvSpPr>
          <p:cNvPr id="1048924" name="TextBox 110"/>
          <p:cNvSpPr txBox="1"/>
          <p:nvPr/>
        </p:nvSpPr>
        <p:spPr bwMode="auto">
          <a:xfrm>
            <a:off x="11035959"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1</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(21)</a:t>
            </a:r>
          </a:p>
        </p:txBody>
      </p:sp>
      <p:sp>
        <p:nvSpPr>
          <p:cNvPr id="1048925" name="TextBox 111"/>
          <p:cNvSpPr txBox="1"/>
          <p:nvPr/>
        </p:nvSpPr>
        <p:spPr bwMode="auto">
          <a:xfrm>
            <a:off x="11356053" y="5783179"/>
            <a:ext cx="383932" cy="341632"/>
          </a:xfrm>
          <a:prstGeom prst="rect">
            <a:avLst/>
          </a:prstGeom>
          <a:noFill/>
          <a:ln>
            <a:noFill/>
          </a:ln>
        </p:spPr>
        <p:txBody>
          <a:bodyPr wrap="square" rtlCol="0">
            <a:spAutoFit/>
          </a:bodyPr>
          <a:lstStyle/>
          <a:p>
            <a:pPr algn="ctr">
              <a:lnSpc>
                <a:spcPct val="90000"/>
              </a:lnSpc>
              <a:spcBef>
                <a:spcPct val="50000"/>
              </a:spcBef>
              <a:spcAft>
                <a:spcPct val="0"/>
              </a:spcAft>
              <a:buClrTx/>
              <a:buFontTx/>
              <a:buNone/>
            </a:pPr>
            <a:r>
              <a:rPr lang="en-US" sz="900" b="0" dirty="0">
                <a:solidFill>
                  <a:schemeClr val="bg1"/>
                </a:solidFill>
                <a:latin typeface="Calibri" panose="020F0502020204030204" pitchFamily="34" charset="0"/>
              </a:rPr>
              <a:t>0</a:t>
            </a:r>
            <a:br>
              <a:rPr lang="en-US" sz="900" b="0" dirty="0">
                <a:solidFill>
                  <a:schemeClr val="bg1"/>
                </a:solidFill>
                <a:latin typeface="Calibri" panose="020F0502020204030204" pitchFamily="34" charset="0"/>
              </a:rPr>
            </a:br>
            <a:r>
              <a:rPr lang="en-US" sz="900" b="0" dirty="0">
                <a:solidFill>
                  <a:schemeClr val="bg1"/>
                </a:solidFill>
                <a:latin typeface="Calibri" panose="020F0502020204030204" pitchFamily="34" charset="0"/>
              </a:rPr>
              <a:t>(22)</a:t>
            </a:r>
          </a:p>
        </p:txBody>
      </p:sp>
      <p:grpSp>
        <p:nvGrpSpPr>
          <p:cNvPr id="162" name="Group 134"/>
          <p:cNvGrpSpPr/>
          <p:nvPr/>
        </p:nvGrpSpPr>
        <p:grpSpPr>
          <a:xfrm>
            <a:off x="8747124" y="1816100"/>
            <a:ext cx="2428875" cy="1010424"/>
            <a:chOff x="8747124" y="1816100"/>
            <a:chExt cx="2428875" cy="1010424"/>
          </a:xfrm>
        </p:grpSpPr>
        <p:sp>
          <p:nvSpPr>
            <p:cNvPr id="1048926" name="TextBox 115"/>
            <p:cNvSpPr txBox="1"/>
            <p:nvPr/>
          </p:nvSpPr>
          <p:spPr bwMode="auto">
            <a:xfrm>
              <a:off x="8747124" y="18161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27" name="TextBox 116"/>
            <p:cNvSpPr txBox="1"/>
            <p:nvPr/>
          </p:nvSpPr>
          <p:spPr bwMode="auto">
            <a:xfrm>
              <a:off x="9150349" y="20224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28" name="TextBox 117"/>
            <p:cNvSpPr txBox="1"/>
            <p:nvPr/>
          </p:nvSpPr>
          <p:spPr bwMode="auto">
            <a:xfrm>
              <a:off x="9207499" y="20256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29" name="TextBox 118"/>
            <p:cNvSpPr txBox="1"/>
            <p:nvPr/>
          </p:nvSpPr>
          <p:spPr bwMode="auto">
            <a:xfrm>
              <a:off x="9236074" y="21844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0" name="TextBox 119"/>
            <p:cNvSpPr txBox="1"/>
            <p:nvPr/>
          </p:nvSpPr>
          <p:spPr bwMode="auto">
            <a:xfrm>
              <a:off x="9248774" y="22479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1" name="TextBox 120"/>
            <p:cNvSpPr txBox="1"/>
            <p:nvPr/>
          </p:nvSpPr>
          <p:spPr bwMode="auto">
            <a:xfrm>
              <a:off x="9277349" y="23145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2" name="TextBox 121"/>
            <p:cNvSpPr txBox="1"/>
            <p:nvPr/>
          </p:nvSpPr>
          <p:spPr bwMode="auto">
            <a:xfrm>
              <a:off x="9280524" y="23495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3" name="TextBox 122"/>
            <p:cNvSpPr txBox="1"/>
            <p:nvPr/>
          </p:nvSpPr>
          <p:spPr bwMode="auto">
            <a:xfrm>
              <a:off x="9537699" y="23876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4" name="TextBox 123"/>
            <p:cNvSpPr txBox="1"/>
            <p:nvPr/>
          </p:nvSpPr>
          <p:spPr bwMode="auto">
            <a:xfrm>
              <a:off x="9620249" y="24352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5" name="TextBox 124"/>
            <p:cNvSpPr txBox="1"/>
            <p:nvPr/>
          </p:nvSpPr>
          <p:spPr bwMode="auto">
            <a:xfrm>
              <a:off x="10118724" y="24352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6" name="TextBox 125"/>
            <p:cNvSpPr txBox="1"/>
            <p:nvPr/>
          </p:nvSpPr>
          <p:spPr bwMode="auto">
            <a:xfrm>
              <a:off x="10496549" y="25495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7" name="TextBox 126"/>
            <p:cNvSpPr txBox="1"/>
            <p:nvPr/>
          </p:nvSpPr>
          <p:spPr bwMode="auto">
            <a:xfrm>
              <a:off x="9778999" y="24352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8" name="TextBox 127"/>
            <p:cNvSpPr txBox="1"/>
            <p:nvPr/>
          </p:nvSpPr>
          <p:spPr bwMode="auto">
            <a:xfrm>
              <a:off x="9813924" y="24352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39" name="TextBox 128"/>
            <p:cNvSpPr txBox="1"/>
            <p:nvPr/>
          </p:nvSpPr>
          <p:spPr bwMode="auto">
            <a:xfrm>
              <a:off x="9842499" y="24320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0" name="TextBox 129"/>
            <p:cNvSpPr txBox="1"/>
            <p:nvPr/>
          </p:nvSpPr>
          <p:spPr bwMode="auto">
            <a:xfrm>
              <a:off x="9861549" y="24320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1" name="TextBox 130"/>
            <p:cNvSpPr txBox="1"/>
            <p:nvPr/>
          </p:nvSpPr>
          <p:spPr bwMode="auto">
            <a:xfrm>
              <a:off x="9915524" y="24320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2" name="TextBox 131"/>
            <p:cNvSpPr txBox="1"/>
            <p:nvPr/>
          </p:nvSpPr>
          <p:spPr bwMode="auto">
            <a:xfrm>
              <a:off x="10223499" y="25463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3" name="TextBox 132"/>
            <p:cNvSpPr txBox="1"/>
            <p:nvPr/>
          </p:nvSpPr>
          <p:spPr bwMode="auto">
            <a:xfrm>
              <a:off x="10855324" y="25463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4" name="TextBox 133"/>
            <p:cNvSpPr txBox="1"/>
            <p:nvPr/>
          </p:nvSpPr>
          <p:spPr bwMode="auto">
            <a:xfrm>
              <a:off x="10899774" y="25463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grpSp>
      <p:grpSp>
        <p:nvGrpSpPr>
          <p:cNvPr id="163" name="Group 154"/>
          <p:cNvGrpSpPr/>
          <p:nvPr/>
        </p:nvGrpSpPr>
        <p:grpSpPr>
          <a:xfrm>
            <a:off x="8896349" y="4064000"/>
            <a:ext cx="2708275" cy="842149"/>
            <a:chOff x="8896349" y="3987800"/>
            <a:chExt cx="2708275" cy="842149"/>
          </a:xfrm>
        </p:grpSpPr>
        <p:sp>
          <p:nvSpPr>
            <p:cNvPr id="1048945" name="TextBox 136"/>
            <p:cNvSpPr txBox="1"/>
            <p:nvPr/>
          </p:nvSpPr>
          <p:spPr bwMode="auto">
            <a:xfrm>
              <a:off x="8896349" y="39878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6" name="TextBox 137"/>
            <p:cNvSpPr txBox="1"/>
            <p:nvPr/>
          </p:nvSpPr>
          <p:spPr bwMode="auto">
            <a:xfrm>
              <a:off x="9226549" y="40894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7" name="TextBox 138"/>
            <p:cNvSpPr txBox="1"/>
            <p:nvPr/>
          </p:nvSpPr>
          <p:spPr bwMode="auto">
            <a:xfrm>
              <a:off x="9258299" y="42481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8" name="TextBox 139"/>
            <p:cNvSpPr txBox="1"/>
            <p:nvPr/>
          </p:nvSpPr>
          <p:spPr bwMode="auto">
            <a:xfrm>
              <a:off x="8921749" y="39878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49" name="TextBox 140"/>
            <p:cNvSpPr txBox="1"/>
            <p:nvPr/>
          </p:nvSpPr>
          <p:spPr bwMode="auto">
            <a:xfrm>
              <a:off x="9277349" y="43084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0" name="TextBox 141"/>
            <p:cNvSpPr txBox="1"/>
            <p:nvPr/>
          </p:nvSpPr>
          <p:spPr bwMode="auto">
            <a:xfrm>
              <a:off x="9302749" y="43719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1" name="TextBox 142"/>
            <p:cNvSpPr txBox="1"/>
            <p:nvPr/>
          </p:nvSpPr>
          <p:spPr bwMode="auto">
            <a:xfrm>
              <a:off x="9540874" y="43783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2" name="TextBox 143"/>
            <p:cNvSpPr txBox="1"/>
            <p:nvPr/>
          </p:nvSpPr>
          <p:spPr bwMode="auto">
            <a:xfrm>
              <a:off x="9569449" y="437832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3" name="TextBox 144"/>
            <p:cNvSpPr txBox="1"/>
            <p:nvPr/>
          </p:nvSpPr>
          <p:spPr bwMode="auto">
            <a:xfrm>
              <a:off x="9598024" y="43751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4" name="TextBox 145"/>
            <p:cNvSpPr txBox="1"/>
            <p:nvPr/>
          </p:nvSpPr>
          <p:spPr bwMode="auto">
            <a:xfrm>
              <a:off x="9690099" y="44608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5" name="TextBox 146"/>
            <p:cNvSpPr txBox="1"/>
            <p:nvPr/>
          </p:nvSpPr>
          <p:spPr bwMode="auto">
            <a:xfrm>
              <a:off x="9820274"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6" name="TextBox 147"/>
            <p:cNvSpPr txBox="1"/>
            <p:nvPr/>
          </p:nvSpPr>
          <p:spPr bwMode="auto">
            <a:xfrm>
              <a:off x="9864724"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7" name="TextBox 148"/>
            <p:cNvSpPr txBox="1"/>
            <p:nvPr/>
          </p:nvSpPr>
          <p:spPr bwMode="auto">
            <a:xfrm>
              <a:off x="10134599"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8" name="TextBox 149"/>
            <p:cNvSpPr txBox="1"/>
            <p:nvPr/>
          </p:nvSpPr>
          <p:spPr bwMode="auto">
            <a:xfrm>
              <a:off x="10207624"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59" name="TextBox 150"/>
            <p:cNvSpPr txBox="1"/>
            <p:nvPr/>
          </p:nvSpPr>
          <p:spPr bwMode="auto">
            <a:xfrm>
              <a:off x="10499724" y="455295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60" name="TextBox 151"/>
            <p:cNvSpPr txBox="1"/>
            <p:nvPr/>
          </p:nvSpPr>
          <p:spPr bwMode="auto">
            <a:xfrm>
              <a:off x="10547349"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61" name="TextBox 152"/>
            <p:cNvSpPr txBox="1"/>
            <p:nvPr/>
          </p:nvSpPr>
          <p:spPr bwMode="auto">
            <a:xfrm>
              <a:off x="11328399" y="4549775"/>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sp>
          <p:nvSpPr>
            <p:cNvPr id="1048962" name="TextBox 153"/>
            <p:cNvSpPr txBox="1"/>
            <p:nvPr/>
          </p:nvSpPr>
          <p:spPr bwMode="auto">
            <a:xfrm>
              <a:off x="10687049" y="4546600"/>
              <a:ext cx="276225" cy="276999"/>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accent1"/>
                  </a:solidFill>
                  <a:latin typeface="Calibri" panose="020F0502020204030204" pitchFamily="34" charset="0"/>
                </a:rPr>
                <a:t>+</a:t>
              </a:r>
            </a:p>
          </p:txBody>
        </p:sp>
      </p:grpSp>
      <p:sp>
        <p:nvSpPr>
          <p:cNvPr id="1048963" name="TextBox 3"/>
          <p:cNvSpPr txBox="1"/>
          <p:nvPr/>
        </p:nvSpPr>
        <p:spPr bwMode="auto">
          <a:xfrm>
            <a:off x="8571047" y="3806589"/>
            <a:ext cx="3334350" cy="307777"/>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400" dirty="0">
                <a:solidFill>
                  <a:schemeClr val="bg1"/>
                </a:solidFill>
                <a:latin typeface="Calibri" panose="020F0502020204030204" pitchFamily="34" charset="0"/>
              </a:rPr>
              <a:t>Patients with high-grade Ta or T1</a:t>
            </a:r>
          </a:p>
        </p:txBody>
      </p:sp>
      <p:sp>
        <p:nvSpPr>
          <p:cNvPr id="1048964" name="TextBox 4"/>
          <p:cNvSpPr txBox="1"/>
          <p:nvPr/>
        </p:nvSpPr>
        <p:spPr bwMode="auto">
          <a:xfrm>
            <a:off x="8462930" y="1344117"/>
            <a:ext cx="3334350" cy="307777"/>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400" dirty="0">
                <a:solidFill>
                  <a:schemeClr val="bg1"/>
                </a:solidFill>
                <a:latin typeface="Calibri" panose="020F0502020204030204" pitchFamily="34" charset="0"/>
              </a:rPr>
              <a:t>Patients with CIS, with or without Ta or T1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8" name="Title 8"/>
          <p:cNvSpPr>
            <a:spLocks noGrp="1"/>
          </p:cNvSpPr>
          <p:nvPr>
            <p:ph type="title"/>
          </p:nvPr>
        </p:nvSpPr>
        <p:spPr/>
        <p:txBody>
          <a:bodyPr/>
          <a:lstStyle/>
          <a:p>
            <a:r>
              <a:rPr lang="en-US" dirty="0"/>
              <a:t>IL-15 Superagonist NAI</a:t>
            </a:r>
          </a:p>
        </p:txBody>
      </p:sp>
      <p:sp>
        <p:nvSpPr>
          <p:cNvPr id="1048969" name="Content Placeholder 2"/>
          <p:cNvSpPr>
            <a:spLocks noGrp="1"/>
          </p:cNvSpPr>
          <p:nvPr>
            <p:ph idx="1"/>
          </p:nvPr>
        </p:nvSpPr>
        <p:spPr/>
        <p:txBody>
          <a:bodyPr/>
          <a:lstStyle/>
          <a:p>
            <a:r>
              <a:rPr lang="en-US" sz="2600" dirty="0"/>
              <a:t>Complete response: 71%</a:t>
            </a:r>
          </a:p>
          <a:p>
            <a:r>
              <a:rPr lang="en-US" sz="2600" dirty="0"/>
              <a:t>Median DoR: 26.6 mo</a:t>
            </a:r>
          </a:p>
          <a:p>
            <a:endParaRPr lang="en-US" sz="2600" dirty="0"/>
          </a:p>
          <a:p>
            <a:endParaRPr lang="en-US" dirty="0"/>
          </a:p>
        </p:txBody>
      </p:sp>
      <p:sp>
        <p:nvSpPr>
          <p:cNvPr id="1048970" name="TextBox 4"/>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Chamie. NEJM Evid. 2023;[Epub].</a:t>
            </a:r>
            <a:endParaRPr kumimoji="0" lang="en-US" altLang="en-US" sz="1200" b="0" i="0" u="none" strike="noStrike" kern="1200" cap="none" spc="0" normalizeH="0" baseline="0" noProof="0" dirty="0">
              <a:ln>
                <a:noFill/>
              </a:ln>
              <a:solidFill>
                <a:srgbClr val="455560"/>
              </a:solidFill>
              <a:effectLst/>
              <a:highlight>
                <a:srgbClr val="FFFF00"/>
              </a:highlight>
              <a:uLnTx/>
              <a:uFillTx/>
              <a:latin typeface="Calibri" panose="020F0502020204030204" pitchFamily="34" charset="0"/>
              <a:ea typeface="ＭＳ Ｐゴシック" pitchFamily="34" charset="-128"/>
              <a:cs typeface="Arial" panose="020B0604020202020204" pitchFamily="34" charset="0"/>
            </a:endParaRPr>
          </a:p>
        </p:txBody>
      </p:sp>
      <p:graphicFrame>
        <p:nvGraphicFramePr>
          <p:cNvPr id="4194310" name="Table 1"/>
          <p:cNvGraphicFramePr>
            <a:graphicFrameLocks noGrp="1"/>
          </p:cNvGraphicFramePr>
          <p:nvPr/>
        </p:nvGraphicFramePr>
        <p:xfrm>
          <a:off x="495300" y="2515245"/>
          <a:ext cx="5383896" cy="3460331"/>
        </p:xfrm>
        <a:graphic>
          <a:graphicData uri="http://schemas.openxmlformats.org/drawingml/2006/table">
            <a:tbl>
              <a:tblPr firstRow="1" bandRow="1">
                <a:tableStyleId>{93296810-A885-4BE3-A3E7-6D5BEEA58F35}</a:tableStyleId>
              </a:tblPr>
              <a:tblGrid>
                <a:gridCol w="1794632">
                  <a:extLst>
                    <a:ext uri="{9D8B030D-6E8A-4147-A177-3AD203B41FA5}">
                      <a16:colId xmlns:a16="http://schemas.microsoft.com/office/drawing/2014/main" val="20000"/>
                    </a:ext>
                  </a:extLst>
                </a:gridCol>
                <a:gridCol w="1794632">
                  <a:extLst>
                    <a:ext uri="{9D8B030D-6E8A-4147-A177-3AD203B41FA5}">
                      <a16:colId xmlns:a16="http://schemas.microsoft.com/office/drawing/2014/main" val="20001"/>
                    </a:ext>
                  </a:extLst>
                </a:gridCol>
                <a:gridCol w="1794632">
                  <a:extLst>
                    <a:ext uri="{9D8B030D-6E8A-4147-A177-3AD203B41FA5}">
                      <a16:colId xmlns:a16="http://schemas.microsoft.com/office/drawing/2014/main" val="20002"/>
                    </a:ext>
                  </a:extLst>
                </a:gridCol>
              </a:tblGrid>
              <a:tr h="320891">
                <a:tc>
                  <a:txBody>
                    <a:bodyPr/>
                    <a:lstStyle/>
                    <a:p>
                      <a:r>
                        <a:rPr lang="en-US" sz="1400" dirty="0"/>
                        <a:t>Response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sz="1400" dirty="0"/>
                        <a:t>Responders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sz="1400" dirty="0"/>
                        <a:t>All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935932">
                <a:tc>
                  <a:txBody>
                    <a:bodyPr/>
                    <a:lstStyle/>
                    <a:p>
                      <a:r>
                        <a:rPr lang="en-US" sz="1400" b="1" dirty="0">
                          <a:solidFill>
                            <a:schemeClr val="bg1"/>
                          </a:solidFill>
                        </a:rPr>
                        <a:t>PFS, % (95% CI)</a:t>
                      </a:r>
                    </a:p>
                    <a:p>
                      <a:pPr marL="285750" indent="-285750">
                        <a:buFont typeface="Wingdings" panose="05000000000000000000" pitchFamily="2" charset="2"/>
                        <a:buChar char="§"/>
                      </a:pPr>
                      <a:r>
                        <a:rPr lang="en-US" sz="1400" dirty="0">
                          <a:solidFill>
                            <a:schemeClr val="bg1"/>
                          </a:solidFill>
                        </a:rPr>
                        <a:t>12 mo</a:t>
                      </a:r>
                    </a:p>
                    <a:p>
                      <a:pPr marL="285750" indent="-285750">
                        <a:buFont typeface="Wingdings" panose="05000000000000000000" pitchFamily="2" charset="2"/>
                        <a:buChar char="§"/>
                      </a:pPr>
                      <a:r>
                        <a:rPr lang="en-US" sz="1400" dirty="0">
                          <a:solidFill>
                            <a:schemeClr val="bg1"/>
                          </a:solidFill>
                        </a:rPr>
                        <a:t>18 mo</a:t>
                      </a:r>
                    </a:p>
                    <a:p>
                      <a:pPr marL="285750" indent="-285750">
                        <a:buFont typeface="Wingdings" panose="05000000000000000000" pitchFamily="2" charset="2"/>
                        <a:buChar char="§"/>
                      </a:pPr>
                      <a:r>
                        <a:rPr lang="en-US" sz="1400" dirty="0">
                          <a:solidFill>
                            <a:schemeClr val="bg1"/>
                          </a:solidFill>
                        </a:rPr>
                        <a:t>24 mo</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91.1 (79.8-96.2)</a:t>
                      </a:r>
                    </a:p>
                    <a:p>
                      <a:pPr marL="285750" indent="-285750">
                        <a:buFont typeface="Wingdings" panose="05000000000000000000" pitchFamily="2" charset="2"/>
                        <a:buChar char="§"/>
                      </a:pPr>
                      <a:r>
                        <a:rPr lang="en-US" sz="1400" dirty="0">
                          <a:solidFill>
                            <a:schemeClr val="bg1"/>
                          </a:solidFill>
                        </a:rPr>
                        <a:t>91.1 (79.8-96.2)</a:t>
                      </a:r>
                    </a:p>
                    <a:p>
                      <a:pPr marL="285750" indent="-285750">
                        <a:buFont typeface="Wingdings" panose="05000000000000000000" pitchFamily="2" charset="2"/>
                        <a:buChar char="§"/>
                      </a:pPr>
                      <a:r>
                        <a:rPr lang="en-US" sz="1400" dirty="0">
                          <a:solidFill>
                            <a:schemeClr val="bg1"/>
                          </a:solidFill>
                        </a:rPr>
                        <a:t>88.1 (74.9-94.6)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88.4 (78.9-93.8)</a:t>
                      </a:r>
                    </a:p>
                    <a:p>
                      <a:pPr marL="285750" indent="-285750">
                        <a:buFont typeface="Wingdings" panose="05000000000000000000" pitchFamily="2" charset="2"/>
                        <a:buChar char="§"/>
                      </a:pPr>
                      <a:r>
                        <a:rPr lang="en-US" sz="1400" dirty="0">
                          <a:solidFill>
                            <a:schemeClr val="bg1"/>
                          </a:solidFill>
                        </a:rPr>
                        <a:t>86.9 (77.0-92.8)</a:t>
                      </a:r>
                    </a:p>
                    <a:p>
                      <a:pPr marL="285750" indent="-285750">
                        <a:buFont typeface="Wingdings" panose="05000000000000000000" pitchFamily="2" charset="2"/>
                        <a:buChar char="§"/>
                      </a:pPr>
                      <a:r>
                        <a:rPr lang="en-US" sz="1400" dirty="0">
                          <a:solidFill>
                            <a:schemeClr val="bg1"/>
                          </a:solidFill>
                        </a:rPr>
                        <a:t>84.7 (73.6-91.3)</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722004">
                <a:tc>
                  <a:txBody>
                    <a:bodyPr/>
                    <a:lstStyle/>
                    <a:p>
                      <a:r>
                        <a:rPr lang="en-US" sz="1400" b="1" dirty="0">
                          <a:solidFill>
                            <a:schemeClr val="bg1"/>
                          </a:solidFill>
                        </a:rPr>
                        <a:t>DSS, % (95% CI)</a:t>
                      </a:r>
                    </a:p>
                    <a:p>
                      <a:pPr marL="285750" indent="-285750">
                        <a:buFont typeface="Wingdings" panose="05000000000000000000" pitchFamily="2" charset="2"/>
                        <a:buChar char="§"/>
                      </a:pPr>
                      <a:r>
                        <a:rPr lang="en-US" sz="1400" dirty="0">
                          <a:solidFill>
                            <a:schemeClr val="bg1"/>
                          </a:solidFill>
                        </a:rPr>
                        <a:t>12 mo</a:t>
                      </a:r>
                    </a:p>
                    <a:p>
                      <a:pPr marL="285750" indent="-285750">
                        <a:buFont typeface="Wingdings" panose="05000000000000000000" pitchFamily="2" charset="2"/>
                        <a:buChar char="§"/>
                      </a:pPr>
                      <a:r>
                        <a:rPr lang="en-US" sz="1400" dirty="0">
                          <a:solidFill>
                            <a:schemeClr val="bg1"/>
                          </a:solidFill>
                        </a:rPr>
                        <a:t>24 mo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285750" indent="-285750">
                        <a:buFont typeface="Wingdings" panose="05000000000000000000" pitchFamily="2" charset="2"/>
                        <a:buChar char="§"/>
                      </a:pPr>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100 (100-100)</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US" sz="1400" dirty="0">
                          <a:solidFill>
                            <a:schemeClr val="bg1"/>
                          </a:solidFill>
                        </a:rPr>
                        <a:t>100 (100-100)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285750" indent="-285750">
                        <a:buFont typeface="Wingdings" panose="05000000000000000000" pitchFamily="2" charset="2"/>
                        <a:buChar char="§"/>
                      </a:pPr>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100 (100-100)</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US" sz="1400" dirty="0">
                          <a:solidFill>
                            <a:schemeClr val="bg1"/>
                          </a:solidFill>
                        </a:rPr>
                        <a:t>100 (100-100)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r h="935932">
                <a:tc>
                  <a:txBody>
                    <a:bodyPr/>
                    <a:lstStyle/>
                    <a:p>
                      <a:r>
                        <a:rPr lang="en-US" sz="1400" b="1" dirty="0">
                          <a:solidFill>
                            <a:schemeClr val="bg1"/>
                          </a:solidFill>
                        </a:rPr>
                        <a:t>OS, % (95% CI)</a:t>
                      </a:r>
                    </a:p>
                    <a:p>
                      <a:pPr marL="285750" indent="-285750">
                        <a:buFont typeface="Wingdings" panose="05000000000000000000" pitchFamily="2" charset="2"/>
                        <a:buChar char="§"/>
                      </a:pPr>
                      <a:r>
                        <a:rPr lang="en-US" sz="1400" dirty="0">
                          <a:solidFill>
                            <a:schemeClr val="bg1"/>
                          </a:solidFill>
                        </a:rPr>
                        <a:t>12 mo</a:t>
                      </a:r>
                    </a:p>
                    <a:p>
                      <a:pPr marL="285750" indent="-285750">
                        <a:buFont typeface="Wingdings" panose="05000000000000000000" pitchFamily="2" charset="2"/>
                        <a:buChar char="§"/>
                      </a:pPr>
                      <a:r>
                        <a:rPr lang="en-US" sz="1400" dirty="0">
                          <a:solidFill>
                            <a:schemeClr val="bg1"/>
                          </a:solidFill>
                        </a:rPr>
                        <a:t>18 mo</a:t>
                      </a:r>
                    </a:p>
                    <a:p>
                      <a:pPr marL="285750" indent="-285750">
                        <a:buFont typeface="Wingdings" panose="05000000000000000000" pitchFamily="2" charset="2"/>
                        <a:buChar char="§"/>
                      </a:pPr>
                      <a:r>
                        <a:rPr lang="en-US" sz="1400" dirty="0">
                          <a:solidFill>
                            <a:schemeClr val="bg1"/>
                          </a:solidFill>
                        </a:rPr>
                        <a:t>24 mo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94.8 (84.6-98.3)</a:t>
                      </a:r>
                    </a:p>
                    <a:p>
                      <a:pPr marL="285750" indent="-285750">
                        <a:buFont typeface="Wingdings" panose="05000000000000000000" pitchFamily="2" charset="2"/>
                        <a:buChar char="§"/>
                      </a:pPr>
                      <a:r>
                        <a:rPr lang="en-US" sz="1400" dirty="0">
                          <a:solidFill>
                            <a:schemeClr val="bg1"/>
                          </a:solidFill>
                        </a:rPr>
                        <a:t>94.8 (84.6-98.3)</a:t>
                      </a:r>
                    </a:p>
                    <a:p>
                      <a:pPr marL="285750" indent="-285750">
                        <a:buFont typeface="Wingdings" panose="05000000000000000000" pitchFamily="2" charset="2"/>
                        <a:buChar char="§"/>
                      </a:pPr>
                      <a:r>
                        <a:rPr lang="en-US" sz="1400" dirty="0">
                          <a:solidFill>
                            <a:schemeClr val="bg1"/>
                          </a:solidFill>
                        </a:rPr>
                        <a:t>92.1 (79.7-97.0)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285750" indent="-285750">
                        <a:buFont typeface="Wingdings" panose="05000000000000000000" pitchFamily="2" charset="2"/>
                        <a:buChar char="§"/>
                      </a:pPr>
                      <a:endParaRPr lang="en-US" sz="1400" dirty="0">
                        <a:solidFill>
                          <a:schemeClr val="bg1"/>
                        </a:solidFill>
                      </a:endParaRPr>
                    </a:p>
                    <a:p>
                      <a:pPr marL="285750" indent="-285750">
                        <a:buFont typeface="Wingdings" panose="05000000000000000000" pitchFamily="2" charset="2"/>
                        <a:buChar char="§"/>
                      </a:pPr>
                      <a:r>
                        <a:rPr lang="en-US" sz="1400" dirty="0">
                          <a:solidFill>
                            <a:schemeClr val="bg1"/>
                          </a:solidFill>
                        </a:rPr>
                        <a:t>96.2 (88.8-98.8)</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US" sz="1400" dirty="0">
                          <a:solidFill>
                            <a:schemeClr val="bg1"/>
                          </a:solidFill>
                        </a:rPr>
                        <a:t>96.2 (88.8-98.8)</a:t>
                      </a:r>
                    </a:p>
                    <a:p>
                      <a:pPr marL="285750" indent="-285750">
                        <a:buFont typeface="Wingdings" panose="05000000000000000000" pitchFamily="2" charset="2"/>
                        <a:buChar char="§"/>
                      </a:pPr>
                      <a:r>
                        <a:rPr lang="en-US" sz="1400" dirty="0">
                          <a:solidFill>
                            <a:schemeClr val="bg1"/>
                          </a:solidFill>
                        </a:rPr>
                        <a:t>94.3 (85.1-97.9)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3"/>
                  </a:ext>
                </a:extLst>
              </a:tr>
              <a:tr h="508077">
                <a:tc>
                  <a:txBody>
                    <a:bodyPr/>
                    <a:lstStyle/>
                    <a:p>
                      <a:r>
                        <a:rPr lang="en-US" sz="1400" dirty="0">
                          <a:solidFill>
                            <a:schemeClr val="bg1"/>
                          </a:solidFill>
                        </a:rPr>
                        <a:t>Cystectomy rate in responders, % (n/N)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r>
                        <a:rPr lang="en-US" sz="1400" dirty="0">
                          <a:solidFill>
                            <a:schemeClr val="bg1"/>
                          </a:solidFill>
                        </a:rPr>
                        <a:t>9 (5/58)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r>
                        <a:rPr lang="en-US" sz="1400" dirty="0">
                          <a:solidFill>
                            <a:schemeClr val="bg1"/>
                          </a:solidFill>
                        </a:rPr>
                        <a:t>16 (13/82)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4"/>
                  </a:ext>
                </a:extLst>
              </a:tr>
            </a:tbl>
          </a:graphicData>
        </a:graphic>
      </p:graphicFrame>
      <p:sp>
        <p:nvSpPr>
          <p:cNvPr id="1048971" name="Rectangle 5"/>
          <p:cNvSpPr/>
          <p:nvPr/>
        </p:nvSpPr>
        <p:spPr bwMode="auto">
          <a:xfrm>
            <a:off x="495301" y="2828727"/>
            <a:ext cx="5383895" cy="1668322"/>
          </a:xfrm>
          <a:prstGeom prst="rect">
            <a:avLst/>
          </a:prstGeom>
          <a:noFill/>
          <a:ln w="28575">
            <a:solidFill>
              <a:srgbClr val="FF0000"/>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8972" name="Rectangle 6"/>
          <p:cNvSpPr/>
          <p:nvPr/>
        </p:nvSpPr>
        <p:spPr bwMode="auto">
          <a:xfrm>
            <a:off x="5791200" y="238127"/>
            <a:ext cx="2202873" cy="215631"/>
          </a:xfrm>
          <a:prstGeom prst="rect">
            <a:avLst/>
          </a:prstGeom>
          <a:solidFill>
            <a:schemeClr val="tx1"/>
          </a:solidFill>
          <a:ln w="0">
            <a:solidFill>
              <a:schemeClr val="tx1"/>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8973" name="TextBox 10"/>
          <p:cNvSpPr txBox="1"/>
          <p:nvPr/>
        </p:nvSpPr>
        <p:spPr bwMode="auto">
          <a:xfrm>
            <a:off x="7303115" y="4426983"/>
            <a:ext cx="3836934" cy="307777"/>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400" dirty="0">
                <a:solidFill>
                  <a:schemeClr val="bg1"/>
                </a:solidFill>
                <a:latin typeface="Calibri" panose="020F0502020204030204" pitchFamily="34" charset="0"/>
              </a:rPr>
              <a:t>Mo Since First Dose</a:t>
            </a:r>
          </a:p>
        </p:txBody>
      </p:sp>
      <p:sp>
        <p:nvSpPr>
          <p:cNvPr id="1048974" name="TextBox 11"/>
          <p:cNvSpPr txBox="1"/>
          <p:nvPr/>
        </p:nvSpPr>
        <p:spPr bwMode="auto">
          <a:xfrm>
            <a:off x="6322215" y="4485621"/>
            <a:ext cx="1738947" cy="276999"/>
          </a:xfrm>
          <a:prstGeom prst="rect">
            <a:avLst/>
          </a:prstGeom>
          <a:noFill/>
          <a:ln>
            <a:noFill/>
          </a:ln>
        </p:spPr>
        <p:txBody>
          <a:bodyPr wrap="square" rtlCol="0">
            <a:spAutoFit/>
          </a:bodyPr>
          <a:lstStyle/>
          <a:p>
            <a:pPr>
              <a:lnSpc>
                <a:spcPct val="100000"/>
              </a:lnSpc>
              <a:spcBef>
                <a:spcPts val="0"/>
              </a:spcBef>
              <a:spcAft>
                <a:spcPct val="0"/>
              </a:spcAft>
              <a:buClrTx/>
              <a:buFontTx/>
              <a:buNone/>
            </a:pPr>
            <a:r>
              <a:rPr lang="en-US" sz="1200" dirty="0">
                <a:solidFill>
                  <a:schemeClr val="bg1"/>
                </a:solidFill>
                <a:latin typeface="Calibri" panose="020F0502020204030204" pitchFamily="34" charset="0"/>
              </a:rPr>
              <a:t>Patients at Risk, n</a:t>
            </a:r>
          </a:p>
        </p:txBody>
      </p:sp>
      <p:sp>
        <p:nvSpPr>
          <p:cNvPr id="1048975" name="TextBox 13"/>
          <p:cNvSpPr txBox="1"/>
          <p:nvPr/>
        </p:nvSpPr>
        <p:spPr bwMode="auto">
          <a:xfrm>
            <a:off x="7736848" y="1734153"/>
            <a:ext cx="2969467"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Disease Progression and Survival</a:t>
            </a:r>
          </a:p>
        </p:txBody>
      </p:sp>
      <p:sp>
        <p:nvSpPr>
          <p:cNvPr id="1048976" name="Rectangle 14"/>
          <p:cNvSpPr/>
          <p:nvPr/>
        </p:nvSpPr>
        <p:spPr bwMode="auto">
          <a:xfrm>
            <a:off x="7086497" y="2485950"/>
            <a:ext cx="530915" cy="190752"/>
          </a:xfrm>
          <a:prstGeom prst="rect">
            <a:avLst/>
          </a:prstGeom>
          <a:solidFill>
            <a:schemeClr val="tx1"/>
          </a:solidFill>
          <a:ln w="0">
            <a:solidFill>
              <a:schemeClr val="tx1"/>
            </a:solidFill>
            <a:miter lim="800000"/>
            <a:headEnd/>
            <a:tailEnd/>
          </a:ln>
        </p:spPr>
        <p:txBody>
          <a:bodyPr rtlCol="0" anchor="b"/>
          <a:lstStyle/>
          <a:p>
            <a:pPr algn="ctr" eaLnBrk="1" hangingPunct="1">
              <a:spcBef>
                <a:spcPct val="35000"/>
              </a:spcBef>
              <a:spcAft>
                <a:spcPct val="25000"/>
              </a:spcAft>
              <a:buClr>
                <a:schemeClr val="folHlink"/>
              </a:buClr>
              <a:buNone/>
            </a:pPr>
            <a:endParaRPr lang="en-US" sz="1600" b="0" dirty="0">
              <a:solidFill>
                <a:schemeClr val="tx1"/>
              </a:solidFill>
              <a:latin typeface="Calibri" panose="020F0502020204030204" pitchFamily="34" charset="0"/>
            </a:endParaRPr>
          </a:p>
        </p:txBody>
      </p:sp>
      <p:sp>
        <p:nvSpPr>
          <p:cNvPr id="1048977" name="TextBox 15"/>
          <p:cNvSpPr txBox="1"/>
          <p:nvPr/>
        </p:nvSpPr>
        <p:spPr bwMode="auto">
          <a:xfrm>
            <a:off x="8382851" y="2709085"/>
            <a:ext cx="907621" cy="338554"/>
          </a:xfrm>
          <a:prstGeom prst="rect">
            <a:avLst/>
          </a:prstGeom>
          <a:solidFill>
            <a:schemeClr val="tx1"/>
          </a:solidFill>
          <a:ln>
            <a:noFill/>
          </a:ln>
        </p:spPr>
        <p:txBody>
          <a:bodyPr wrap="none" rtlCol="0">
            <a:spAutoFit/>
          </a:bodyPr>
          <a:lstStyle/>
          <a:p>
            <a:pPr algn="l">
              <a:lnSpc>
                <a:spcPct val="100000"/>
              </a:lnSpc>
              <a:spcBef>
                <a:spcPct val="50000"/>
              </a:spcBef>
              <a:spcAft>
                <a:spcPct val="0"/>
              </a:spcAft>
              <a:buClrTx/>
              <a:buFontTx/>
              <a:buNone/>
            </a:pPr>
            <a:r>
              <a:rPr lang="en-US" sz="1600" b="0" i="1" dirty="0">
                <a:solidFill>
                  <a:schemeClr val="bg1"/>
                </a:solidFill>
                <a:latin typeface="Calibri" panose="020F0502020204030204" pitchFamily="34" charset="0"/>
              </a:rPr>
              <a:t>P </a:t>
            </a:r>
            <a:r>
              <a:rPr lang="en-US" sz="1600" b="0" dirty="0">
                <a:solidFill>
                  <a:schemeClr val="bg1"/>
                </a:solidFill>
                <a:latin typeface="Calibri" panose="020F0502020204030204" pitchFamily="34" charset="0"/>
              </a:rPr>
              <a:t>&lt;.0001</a:t>
            </a:r>
            <a:endParaRPr lang="en-US" sz="1600" b="0" i="1" dirty="0">
              <a:solidFill>
                <a:schemeClr val="bg1"/>
              </a:solidFill>
              <a:latin typeface="Calibri" panose="020F0502020204030204" pitchFamily="34" charset="0"/>
            </a:endParaRPr>
          </a:p>
        </p:txBody>
      </p:sp>
      <p:sp>
        <p:nvSpPr>
          <p:cNvPr id="1048978" name="TextBox 16"/>
          <p:cNvSpPr txBox="1"/>
          <p:nvPr/>
        </p:nvSpPr>
        <p:spPr bwMode="auto">
          <a:xfrm rot="16200000">
            <a:off x="4943026" y="3057199"/>
            <a:ext cx="2767961" cy="338554"/>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600" dirty="0">
                <a:solidFill>
                  <a:schemeClr val="bg1"/>
                </a:solidFill>
                <a:latin typeface="Calibri" panose="020F0502020204030204" pitchFamily="34" charset="0"/>
              </a:rPr>
              <a:t>Subjects Without an Event (%)</a:t>
            </a:r>
          </a:p>
        </p:txBody>
      </p:sp>
      <p:sp>
        <p:nvSpPr>
          <p:cNvPr id="1048979" name="Freeform: Shape 18"/>
          <p:cNvSpPr/>
          <p:nvPr/>
        </p:nvSpPr>
        <p:spPr bwMode="auto">
          <a:xfrm>
            <a:off x="6976895" y="2309423"/>
            <a:ext cx="4824052" cy="1847946"/>
          </a:xfrm>
          <a:custGeom>
            <a:avLst/>
            <a:gdLst>
              <a:gd name="connsiteX0" fmla="*/ 0 w 3114339"/>
              <a:gd name="connsiteY0" fmla="*/ 0 h 2909943"/>
              <a:gd name="connsiteX1" fmla="*/ 0 w 3114339"/>
              <a:gd name="connsiteY1" fmla="*/ 2909943 h 2909943"/>
              <a:gd name="connsiteX2" fmla="*/ 3114339 w 3114339"/>
              <a:gd name="connsiteY2" fmla="*/ 2909943 h 2909943"/>
            </a:gdLst>
            <a:ahLst/>
            <a:cxnLst>
              <a:cxn ang="0">
                <a:pos x="connsiteX0" y="connsiteY0"/>
              </a:cxn>
              <a:cxn ang="0">
                <a:pos x="connsiteX1" y="connsiteY1"/>
              </a:cxn>
              <a:cxn ang="0">
                <a:pos x="connsiteX2" y="connsiteY2"/>
              </a:cxn>
            </a:cxnLst>
            <a:rect l="l" t="t" r="r" b="b"/>
            <a:pathLst>
              <a:path w="3114339" h="2909943">
                <a:moveTo>
                  <a:pt x="0" y="0"/>
                </a:moveTo>
                <a:lnTo>
                  <a:pt x="0" y="2909943"/>
                </a:lnTo>
                <a:lnTo>
                  <a:pt x="3114339" y="2909943"/>
                </a:lnTo>
              </a:path>
            </a:pathLst>
          </a:custGeom>
          <a:noFill/>
          <a:ln w="28575">
            <a:solidFill>
              <a:schemeClr val="bg1"/>
            </a:solidFill>
            <a:miter lim="800000"/>
            <a:headEnd/>
            <a:tailEnd/>
          </a:ln>
        </p:spPr>
        <p:txBody>
          <a:bodyPr rtlCol="0" anchor="ctr"/>
          <a:lstStyle/>
          <a:p>
            <a:pPr algn="ctr"/>
            <a:endParaRPr lang="en-US" sz="1600" dirty="0"/>
          </a:p>
        </p:txBody>
      </p:sp>
      <p:grpSp>
        <p:nvGrpSpPr>
          <p:cNvPr id="167" name="Group 96"/>
          <p:cNvGrpSpPr/>
          <p:nvPr/>
        </p:nvGrpSpPr>
        <p:grpSpPr>
          <a:xfrm>
            <a:off x="6454534" y="2156974"/>
            <a:ext cx="518702" cy="2165064"/>
            <a:chOff x="6844003" y="1798840"/>
            <a:chExt cx="518702" cy="3233565"/>
          </a:xfrm>
        </p:grpSpPr>
        <p:grpSp>
          <p:nvGrpSpPr>
            <p:cNvPr id="168" name="Group 19"/>
            <p:cNvGrpSpPr/>
            <p:nvPr/>
          </p:nvGrpSpPr>
          <p:grpSpPr>
            <a:xfrm>
              <a:off x="7277506" y="2053665"/>
              <a:ext cx="85199" cy="2731610"/>
              <a:chOff x="1316675" y="2079797"/>
              <a:chExt cx="76440" cy="2906372"/>
            </a:xfrm>
          </p:grpSpPr>
          <p:cxnSp>
            <p:nvCxnSpPr>
              <p:cNvPr id="3145840" name="Straight Connector 20"/>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1" name="Straight Connector 21"/>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2" name="Straight Connector 22"/>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3" name="Straight Connector 23"/>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4" name="Straight Connector 24"/>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5" name="Straight Connector 25"/>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sp>
          <p:nvSpPr>
            <p:cNvPr id="1048980" name="TextBox 26"/>
            <p:cNvSpPr txBox="1"/>
            <p:nvPr/>
          </p:nvSpPr>
          <p:spPr bwMode="auto">
            <a:xfrm>
              <a:off x="6844003" y="1798840"/>
              <a:ext cx="498619"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100</a:t>
              </a:r>
            </a:p>
          </p:txBody>
        </p:sp>
        <p:sp>
          <p:nvSpPr>
            <p:cNvPr id="1048981" name="TextBox 27"/>
            <p:cNvSpPr txBox="1"/>
            <p:nvPr/>
          </p:nvSpPr>
          <p:spPr bwMode="auto">
            <a:xfrm>
              <a:off x="6948485" y="2334161"/>
              <a:ext cx="394137"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80</a:t>
              </a:r>
            </a:p>
          </p:txBody>
        </p:sp>
        <p:sp>
          <p:nvSpPr>
            <p:cNvPr id="1048982" name="TextBox 28"/>
            <p:cNvSpPr txBox="1"/>
            <p:nvPr/>
          </p:nvSpPr>
          <p:spPr bwMode="auto">
            <a:xfrm>
              <a:off x="6948485" y="2886591"/>
              <a:ext cx="394137"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60</a:t>
              </a:r>
            </a:p>
          </p:txBody>
        </p:sp>
        <p:sp>
          <p:nvSpPr>
            <p:cNvPr id="1048983" name="TextBox 29"/>
            <p:cNvSpPr txBox="1"/>
            <p:nvPr/>
          </p:nvSpPr>
          <p:spPr bwMode="auto">
            <a:xfrm>
              <a:off x="6948485" y="3442673"/>
              <a:ext cx="394137"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40</a:t>
              </a:r>
            </a:p>
          </p:txBody>
        </p:sp>
        <p:sp>
          <p:nvSpPr>
            <p:cNvPr id="1048984" name="TextBox 30"/>
            <p:cNvSpPr txBox="1"/>
            <p:nvPr/>
          </p:nvSpPr>
          <p:spPr bwMode="auto">
            <a:xfrm>
              <a:off x="6948485" y="3995028"/>
              <a:ext cx="394137"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20</a:t>
              </a:r>
            </a:p>
          </p:txBody>
        </p:sp>
        <p:sp>
          <p:nvSpPr>
            <p:cNvPr id="1048985" name="TextBox 31"/>
            <p:cNvSpPr txBox="1"/>
            <p:nvPr/>
          </p:nvSpPr>
          <p:spPr bwMode="auto">
            <a:xfrm>
              <a:off x="7052967" y="4526768"/>
              <a:ext cx="289656" cy="505637"/>
            </a:xfrm>
            <a:prstGeom prst="rect">
              <a:avLst/>
            </a:prstGeom>
            <a:noFill/>
            <a:ln>
              <a:noFill/>
            </a:ln>
          </p:spPr>
          <p:txBody>
            <a:bodyPr wrap="square" rtlCol="0">
              <a:spAutoFit/>
            </a:bodyPr>
            <a:lstStyle/>
            <a:p>
              <a:pPr algn="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grpSp>
      <p:grpSp>
        <p:nvGrpSpPr>
          <p:cNvPr id="169" name="Group 50"/>
          <p:cNvGrpSpPr/>
          <p:nvPr/>
        </p:nvGrpSpPr>
        <p:grpSpPr>
          <a:xfrm>
            <a:off x="6979181" y="4163977"/>
            <a:ext cx="4821023" cy="71244"/>
            <a:chOff x="7078232" y="5070564"/>
            <a:chExt cx="3894682" cy="73664"/>
          </a:xfrm>
        </p:grpSpPr>
        <p:grpSp>
          <p:nvGrpSpPr>
            <p:cNvPr id="170" name="Group 51"/>
            <p:cNvGrpSpPr/>
            <p:nvPr/>
          </p:nvGrpSpPr>
          <p:grpSpPr>
            <a:xfrm rot="5400000">
              <a:off x="7792501" y="4357764"/>
              <a:ext cx="70057" cy="1498596"/>
              <a:chOff x="1316675" y="2079797"/>
              <a:chExt cx="76440" cy="2906372"/>
            </a:xfrm>
          </p:grpSpPr>
          <p:cxnSp>
            <p:nvCxnSpPr>
              <p:cNvPr id="3145846" name="Straight Connector 63"/>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7" name="Straight Connector 64"/>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8" name="Straight Connector 65"/>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49" name="Straight Connector 66"/>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0" name="Straight Connector 67"/>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1" name="Straight Connector 68"/>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nvGrpSpPr>
            <p:cNvPr id="171" name="Group 52"/>
            <p:cNvGrpSpPr/>
            <p:nvPr/>
          </p:nvGrpSpPr>
          <p:grpSpPr>
            <a:xfrm rot="5400000">
              <a:off x="9594726" y="4359902"/>
              <a:ext cx="70057" cy="1498596"/>
              <a:chOff x="1316675" y="2079797"/>
              <a:chExt cx="76440" cy="2906372"/>
            </a:xfrm>
          </p:grpSpPr>
          <p:cxnSp>
            <p:nvCxnSpPr>
              <p:cNvPr id="3145852" name="Straight Connector 57"/>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3" name="Straight Connector 58"/>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4" name="Straight Connector 59"/>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5" name="Straight Connector 60"/>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6" name="Straight Connector 61"/>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7" name="Straight Connector 62"/>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nvGrpSpPr>
            <p:cNvPr id="172" name="Group 53"/>
            <p:cNvGrpSpPr/>
            <p:nvPr/>
          </p:nvGrpSpPr>
          <p:grpSpPr>
            <a:xfrm rot="5400000">
              <a:off x="10788025" y="4955733"/>
              <a:ext cx="70057" cy="299720"/>
              <a:chOff x="1316675" y="4404893"/>
              <a:chExt cx="76440" cy="581276"/>
            </a:xfrm>
          </p:grpSpPr>
          <p:cxnSp>
            <p:nvCxnSpPr>
              <p:cNvPr id="3145858" name="Straight Connector 55"/>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59" name="Straight Connector 56"/>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grpSp>
        <p:nvGrpSpPr>
          <p:cNvPr id="173" name="Group 97"/>
          <p:cNvGrpSpPr/>
          <p:nvPr/>
        </p:nvGrpSpPr>
        <p:grpSpPr>
          <a:xfrm>
            <a:off x="6800941" y="4159138"/>
            <a:ext cx="5249544" cy="338554"/>
            <a:chOff x="6835933" y="4159138"/>
            <a:chExt cx="4252242" cy="338554"/>
          </a:xfrm>
        </p:grpSpPr>
        <p:sp>
          <p:nvSpPr>
            <p:cNvPr id="1048986" name="TextBox 32"/>
            <p:cNvSpPr txBox="1"/>
            <p:nvPr/>
          </p:nvSpPr>
          <p:spPr bwMode="auto">
            <a:xfrm>
              <a:off x="6835933" y="4159138"/>
              <a:ext cx="288862"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0</a:t>
              </a:r>
            </a:p>
          </p:txBody>
        </p:sp>
        <p:sp>
          <p:nvSpPr>
            <p:cNvPr id="1048987" name="TextBox 33"/>
            <p:cNvSpPr txBox="1"/>
            <p:nvPr/>
          </p:nvSpPr>
          <p:spPr bwMode="auto">
            <a:xfrm>
              <a:off x="7144816" y="4159138"/>
              <a:ext cx="288862"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a:t>
              </a:r>
            </a:p>
          </p:txBody>
        </p:sp>
        <p:sp>
          <p:nvSpPr>
            <p:cNvPr id="1048988" name="TextBox 34"/>
            <p:cNvSpPr txBox="1"/>
            <p:nvPr/>
          </p:nvSpPr>
          <p:spPr bwMode="auto">
            <a:xfrm>
              <a:off x="7434312" y="4159138"/>
              <a:ext cx="288862"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6</a:t>
              </a:r>
            </a:p>
          </p:txBody>
        </p:sp>
        <p:sp>
          <p:nvSpPr>
            <p:cNvPr id="1048989" name="TextBox 35"/>
            <p:cNvSpPr txBox="1"/>
            <p:nvPr/>
          </p:nvSpPr>
          <p:spPr bwMode="auto">
            <a:xfrm>
              <a:off x="7745203" y="4159138"/>
              <a:ext cx="288862"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9</a:t>
              </a:r>
            </a:p>
          </p:txBody>
        </p:sp>
        <p:sp>
          <p:nvSpPr>
            <p:cNvPr id="1048990" name="TextBox 36"/>
            <p:cNvSpPr txBox="1"/>
            <p:nvPr/>
          </p:nvSpPr>
          <p:spPr bwMode="auto">
            <a:xfrm>
              <a:off x="7993225"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12</a:t>
              </a:r>
            </a:p>
          </p:txBody>
        </p:sp>
        <p:sp>
          <p:nvSpPr>
            <p:cNvPr id="1048991" name="TextBox 37"/>
            <p:cNvSpPr txBox="1"/>
            <p:nvPr/>
          </p:nvSpPr>
          <p:spPr bwMode="auto">
            <a:xfrm>
              <a:off x="8289701"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15</a:t>
              </a:r>
            </a:p>
          </p:txBody>
        </p:sp>
        <p:sp>
          <p:nvSpPr>
            <p:cNvPr id="1048992" name="TextBox 69"/>
            <p:cNvSpPr txBox="1"/>
            <p:nvPr/>
          </p:nvSpPr>
          <p:spPr bwMode="auto">
            <a:xfrm>
              <a:off x="8587891"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18</a:t>
              </a:r>
            </a:p>
          </p:txBody>
        </p:sp>
        <p:sp>
          <p:nvSpPr>
            <p:cNvPr id="1048993" name="TextBox 70"/>
            <p:cNvSpPr txBox="1"/>
            <p:nvPr/>
          </p:nvSpPr>
          <p:spPr bwMode="auto">
            <a:xfrm>
              <a:off x="8888838"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21</a:t>
              </a:r>
            </a:p>
          </p:txBody>
        </p:sp>
        <p:sp>
          <p:nvSpPr>
            <p:cNvPr id="1048994" name="TextBox 71"/>
            <p:cNvSpPr txBox="1"/>
            <p:nvPr/>
          </p:nvSpPr>
          <p:spPr bwMode="auto">
            <a:xfrm>
              <a:off x="9199496"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24</a:t>
              </a:r>
            </a:p>
          </p:txBody>
        </p:sp>
        <p:sp>
          <p:nvSpPr>
            <p:cNvPr id="1048995" name="TextBox 72"/>
            <p:cNvSpPr txBox="1"/>
            <p:nvPr/>
          </p:nvSpPr>
          <p:spPr bwMode="auto">
            <a:xfrm>
              <a:off x="9489225"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27</a:t>
              </a:r>
            </a:p>
          </p:txBody>
        </p:sp>
        <p:sp>
          <p:nvSpPr>
            <p:cNvPr id="1048996" name="TextBox 73"/>
            <p:cNvSpPr txBox="1"/>
            <p:nvPr/>
          </p:nvSpPr>
          <p:spPr bwMode="auto">
            <a:xfrm>
              <a:off x="9789344"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30</a:t>
              </a:r>
            </a:p>
          </p:txBody>
        </p:sp>
        <p:sp>
          <p:nvSpPr>
            <p:cNvPr id="1048997" name="TextBox 74"/>
            <p:cNvSpPr txBox="1"/>
            <p:nvPr/>
          </p:nvSpPr>
          <p:spPr bwMode="auto">
            <a:xfrm>
              <a:off x="10104338"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33</a:t>
              </a:r>
            </a:p>
          </p:txBody>
        </p:sp>
        <p:sp>
          <p:nvSpPr>
            <p:cNvPr id="1048998" name="TextBox 75"/>
            <p:cNvSpPr txBox="1"/>
            <p:nvPr/>
          </p:nvSpPr>
          <p:spPr bwMode="auto">
            <a:xfrm>
              <a:off x="10395000"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36</a:t>
              </a:r>
            </a:p>
          </p:txBody>
        </p:sp>
        <p:sp>
          <p:nvSpPr>
            <p:cNvPr id="1048999" name="TextBox 76"/>
            <p:cNvSpPr txBox="1"/>
            <p:nvPr/>
          </p:nvSpPr>
          <p:spPr bwMode="auto">
            <a:xfrm>
              <a:off x="10695119" y="4159138"/>
              <a:ext cx="393056" cy="338554"/>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sz="1600" b="0" dirty="0">
                  <a:solidFill>
                    <a:schemeClr val="bg1"/>
                  </a:solidFill>
                  <a:latin typeface="Calibri" panose="020F0502020204030204" pitchFamily="34" charset="0"/>
                </a:rPr>
                <a:t>39</a:t>
              </a:r>
            </a:p>
          </p:txBody>
        </p:sp>
      </p:grpSp>
      <p:grpSp>
        <p:nvGrpSpPr>
          <p:cNvPr id="174" name="Group 98"/>
          <p:cNvGrpSpPr/>
          <p:nvPr/>
        </p:nvGrpSpPr>
        <p:grpSpPr>
          <a:xfrm>
            <a:off x="6796090" y="4635421"/>
            <a:ext cx="5155525" cy="646331"/>
            <a:chOff x="7201656" y="5346418"/>
            <a:chExt cx="4173401" cy="646331"/>
          </a:xfrm>
        </p:grpSpPr>
        <p:sp>
          <p:nvSpPr>
            <p:cNvPr id="1049000" name="TextBox 78"/>
            <p:cNvSpPr txBox="1"/>
            <p:nvPr/>
          </p:nvSpPr>
          <p:spPr bwMode="auto">
            <a:xfrm>
              <a:off x="7201656"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82</a:t>
              </a:r>
            </a:p>
          </p:txBody>
        </p:sp>
        <p:sp>
          <p:nvSpPr>
            <p:cNvPr id="1049001" name="TextBox 79"/>
            <p:cNvSpPr txBox="1"/>
            <p:nvPr/>
          </p:nvSpPr>
          <p:spPr bwMode="auto">
            <a:xfrm>
              <a:off x="7510540"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80</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82</a:t>
              </a:r>
            </a:p>
          </p:txBody>
        </p:sp>
        <p:sp>
          <p:nvSpPr>
            <p:cNvPr id="1049002" name="TextBox 80"/>
            <p:cNvSpPr txBox="1"/>
            <p:nvPr/>
          </p:nvSpPr>
          <p:spPr bwMode="auto">
            <a:xfrm>
              <a:off x="7821198"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78</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80</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80</a:t>
              </a:r>
            </a:p>
          </p:txBody>
        </p:sp>
        <p:sp>
          <p:nvSpPr>
            <p:cNvPr id="1049003" name="TextBox 81"/>
            <p:cNvSpPr txBox="1"/>
            <p:nvPr/>
          </p:nvSpPr>
          <p:spPr bwMode="auto">
            <a:xfrm>
              <a:off x="8110928"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69</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77</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77</a:t>
              </a:r>
            </a:p>
          </p:txBody>
        </p:sp>
        <p:sp>
          <p:nvSpPr>
            <p:cNvPr id="1049004" name="TextBox 82"/>
            <p:cNvSpPr txBox="1"/>
            <p:nvPr/>
          </p:nvSpPr>
          <p:spPr bwMode="auto">
            <a:xfrm>
              <a:off x="8411047"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72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72</a:t>
              </a:r>
            </a:p>
          </p:txBody>
        </p:sp>
        <p:sp>
          <p:nvSpPr>
            <p:cNvPr id="1049005" name="TextBox 83"/>
            <p:cNvSpPr txBox="1"/>
            <p:nvPr/>
          </p:nvSpPr>
          <p:spPr bwMode="auto">
            <a:xfrm>
              <a:off x="8726040"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54</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65</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65</a:t>
              </a:r>
            </a:p>
          </p:txBody>
        </p:sp>
        <p:sp>
          <p:nvSpPr>
            <p:cNvPr id="1049006" name="TextBox 84"/>
            <p:cNvSpPr txBox="1"/>
            <p:nvPr/>
          </p:nvSpPr>
          <p:spPr bwMode="auto">
            <a:xfrm>
              <a:off x="8997777"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45</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61</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61</a:t>
              </a:r>
            </a:p>
          </p:txBody>
        </p:sp>
        <p:sp>
          <p:nvSpPr>
            <p:cNvPr id="1049007" name="TextBox 85"/>
            <p:cNvSpPr txBox="1"/>
            <p:nvPr/>
          </p:nvSpPr>
          <p:spPr bwMode="auto">
            <a:xfrm>
              <a:off x="9306660"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38</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49</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49</a:t>
              </a:r>
            </a:p>
          </p:txBody>
        </p:sp>
        <p:sp>
          <p:nvSpPr>
            <p:cNvPr id="1049008" name="TextBox 86"/>
            <p:cNvSpPr txBox="1"/>
            <p:nvPr/>
          </p:nvSpPr>
          <p:spPr bwMode="auto">
            <a:xfrm>
              <a:off x="9617318"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23</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36</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36</a:t>
              </a:r>
            </a:p>
          </p:txBody>
        </p:sp>
        <p:sp>
          <p:nvSpPr>
            <p:cNvPr id="1049009" name="TextBox 87"/>
            <p:cNvSpPr txBox="1"/>
            <p:nvPr/>
          </p:nvSpPr>
          <p:spPr bwMode="auto">
            <a:xfrm>
              <a:off x="9924300" y="5346418"/>
              <a:ext cx="276655"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11</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15</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15</a:t>
              </a:r>
            </a:p>
          </p:txBody>
        </p:sp>
        <p:sp>
          <p:nvSpPr>
            <p:cNvPr id="1049010" name="TextBox 88"/>
            <p:cNvSpPr txBox="1"/>
            <p:nvPr/>
          </p:nvSpPr>
          <p:spPr bwMode="auto">
            <a:xfrm>
              <a:off x="10250459" y="5346418"/>
              <a:ext cx="213072"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4</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4</a:t>
              </a:r>
            </a:p>
          </p:txBody>
        </p:sp>
        <p:sp>
          <p:nvSpPr>
            <p:cNvPr id="1049011" name="TextBox 89"/>
            <p:cNvSpPr txBox="1"/>
            <p:nvPr/>
          </p:nvSpPr>
          <p:spPr bwMode="auto">
            <a:xfrm>
              <a:off x="10559702" y="5346418"/>
              <a:ext cx="213072"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2</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2</a:t>
              </a:r>
            </a:p>
          </p:txBody>
        </p:sp>
        <p:sp>
          <p:nvSpPr>
            <p:cNvPr id="1049012" name="TextBox 90"/>
            <p:cNvSpPr txBox="1"/>
            <p:nvPr/>
          </p:nvSpPr>
          <p:spPr bwMode="auto">
            <a:xfrm>
              <a:off x="10861866" y="5346418"/>
              <a:ext cx="213072"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0</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1</a:t>
              </a:r>
            </a:p>
          </p:txBody>
        </p:sp>
        <p:sp>
          <p:nvSpPr>
            <p:cNvPr id="1049013" name="TextBox 91"/>
            <p:cNvSpPr txBox="1"/>
            <p:nvPr/>
          </p:nvSpPr>
          <p:spPr bwMode="auto">
            <a:xfrm>
              <a:off x="11161985" y="5346418"/>
              <a:ext cx="213072" cy="646331"/>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0</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0</a:t>
              </a:r>
            </a:p>
            <a:p>
              <a:pPr algn="ctr">
                <a:lnSpc>
                  <a:spcPct val="100000"/>
                </a:lnSpc>
                <a:spcBef>
                  <a:spcPts val="0"/>
                </a:spcBef>
                <a:spcAft>
                  <a:spcPct val="0"/>
                </a:spcAft>
                <a:buClrTx/>
                <a:buFontTx/>
                <a:buNone/>
              </a:pPr>
              <a:r>
                <a:rPr lang="en-US" sz="1200" b="0" dirty="0">
                  <a:solidFill>
                    <a:schemeClr val="bg1"/>
                  </a:solidFill>
                  <a:latin typeface="Calibri" panose="020F0502020204030204" pitchFamily="34" charset="0"/>
                </a:rPr>
                <a:t>0</a:t>
              </a:r>
            </a:p>
          </p:txBody>
        </p:sp>
      </p:grpSp>
      <p:sp>
        <p:nvSpPr>
          <p:cNvPr id="1049014" name="TextBox 99"/>
          <p:cNvSpPr txBox="1"/>
          <p:nvPr/>
        </p:nvSpPr>
        <p:spPr bwMode="auto">
          <a:xfrm>
            <a:off x="6464331" y="4635420"/>
            <a:ext cx="420308" cy="646331"/>
          </a:xfrm>
          <a:prstGeom prst="rect">
            <a:avLst/>
          </a:prstGeom>
          <a:noFill/>
          <a:ln>
            <a:noFill/>
          </a:ln>
        </p:spPr>
        <p:txBody>
          <a:bodyPr wrap="none" rtlCol="0">
            <a:spAutoFit/>
          </a:bodyPr>
          <a:lstStyle/>
          <a:p>
            <a:pPr algn="r">
              <a:lnSpc>
                <a:spcPct val="100000"/>
              </a:lnSpc>
              <a:spcBef>
                <a:spcPts val="0"/>
              </a:spcBef>
              <a:spcAft>
                <a:spcPct val="0"/>
              </a:spcAft>
              <a:buClrTx/>
              <a:buFontTx/>
              <a:buNone/>
            </a:pPr>
            <a:r>
              <a:rPr lang="en-US" sz="1200" b="0" dirty="0">
                <a:solidFill>
                  <a:schemeClr val="bg1"/>
                </a:solidFill>
                <a:latin typeface="Calibri" panose="020F0502020204030204" pitchFamily="34" charset="0"/>
              </a:rPr>
              <a:t>PFS</a:t>
            </a:r>
          </a:p>
          <a:p>
            <a:pPr algn="r">
              <a:lnSpc>
                <a:spcPct val="100000"/>
              </a:lnSpc>
              <a:spcBef>
                <a:spcPts val="0"/>
              </a:spcBef>
              <a:spcAft>
                <a:spcPct val="0"/>
              </a:spcAft>
              <a:buClrTx/>
              <a:buFontTx/>
              <a:buNone/>
            </a:pPr>
            <a:r>
              <a:rPr lang="en-US" sz="1200" b="0" dirty="0">
                <a:solidFill>
                  <a:schemeClr val="bg1"/>
                </a:solidFill>
                <a:latin typeface="Calibri" panose="020F0502020204030204" pitchFamily="34" charset="0"/>
              </a:rPr>
              <a:t>OS</a:t>
            </a:r>
          </a:p>
          <a:p>
            <a:pPr algn="r">
              <a:lnSpc>
                <a:spcPct val="100000"/>
              </a:lnSpc>
              <a:spcBef>
                <a:spcPts val="0"/>
              </a:spcBef>
              <a:spcAft>
                <a:spcPct val="0"/>
              </a:spcAft>
              <a:buClrTx/>
              <a:buFontTx/>
              <a:buNone/>
            </a:pPr>
            <a:r>
              <a:rPr lang="en-US" sz="1200" b="0" dirty="0">
                <a:solidFill>
                  <a:schemeClr val="bg1"/>
                </a:solidFill>
                <a:latin typeface="Calibri" panose="020F0502020204030204" pitchFamily="34" charset="0"/>
              </a:rPr>
              <a:t>DSS</a:t>
            </a:r>
          </a:p>
        </p:txBody>
      </p:sp>
      <p:sp>
        <p:nvSpPr>
          <p:cNvPr id="1049015" name="Freeform: Shape 100"/>
          <p:cNvSpPr/>
          <p:nvPr/>
        </p:nvSpPr>
        <p:spPr bwMode="auto">
          <a:xfrm>
            <a:off x="6975566" y="2325189"/>
            <a:ext cx="4637314" cy="199208"/>
          </a:xfrm>
          <a:custGeom>
            <a:avLst/>
            <a:gdLst>
              <a:gd name="connsiteX0" fmla="*/ 0 w 4637314"/>
              <a:gd name="connsiteY0" fmla="*/ 0 h 199208"/>
              <a:gd name="connsiteX1" fmla="*/ 532311 w 4637314"/>
              <a:gd name="connsiteY1" fmla="*/ 0 h 199208"/>
              <a:gd name="connsiteX2" fmla="*/ 532311 w 4637314"/>
              <a:gd name="connsiteY2" fmla="*/ 26125 h 199208"/>
              <a:gd name="connsiteX3" fmla="*/ 842554 w 4637314"/>
              <a:gd name="connsiteY3" fmla="*/ 26125 h 199208"/>
              <a:gd name="connsiteX4" fmla="*/ 842554 w 4637314"/>
              <a:gd name="connsiteY4" fmla="*/ 42454 h 199208"/>
              <a:gd name="connsiteX5" fmla="*/ 1214845 w 4637314"/>
              <a:gd name="connsiteY5" fmla="*/ 42454 h 199208"/>
              <a:gd name="connsiteX6" fmla="*/ 1214845 w 4637314"/>
              <a:gd name="connsiteY6" fmla="*/ 75111 h 199208"/>
              <a:gd name="connsiteX7" fmla="*/ 2674620 w 4637314"/>
              <a:gd name="connsiteY7" fmla="*/ 75111 h 199208"/>
              <a:gd name="connsiteX8" fmla="*/ 2674620 w 4637314"/>
              <a:gd name="connsiteY8" fmla="*/ 101237 h 199208"/>
              <a:gd name="connsiteX9" fmla="*/ 3298371 w 4637314"/>
              <a:gd name="connsiteY9" fmla="*/ 101237 h 199208"/>
              <a:gd name="connsiteX10" fmla="*/ 3298371 w 4637314"/>
              <a:gd name="connsiteY10" fmla="*/ 199208 h 199208"/>
              <a:gd name="connsiteX11" fmla="*/ 4637314 w 4637314"/>
              <a:gd name="connsiteY11" fmla="*/ 199208 h 19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37314" h="199208">
                <a:moveTo>
                  <a:pt x="0" y="0"/>
                </a:moveTo>
                <a:lnTo>
                  <a:pt x="532311" y="0"/>
                </a:lnTo>
                <a:lnTo>
                  <a:pt x="532311" y="26125"/>
                </a:lnTo>
                <a:lnTo>
                  <a:pt x="842554" y="26125"/>
                </a:lnTo>
                <a:lnTo>
                  <a:pt x="842554" y="42454"/>
                </a:lnTo>
                <a:lnTo>
                  <a:pt x="1214845" y="42454"/>
                </a:lnTo>
                <a:lnTo>
                  <a:pt x="1214845" y="75111"/>
                </a:lnTo>
                <a:lnTo>
                  <a:pt x="2674620" y="75111"/>
                </a:lnTo>
                <a:lnTo>
                  <a:pt x="2674620" y="101237"/>
                </a:lnTo>
                <a:lnTo>
                  <a:pt x="3298371" y="101237"/>
                </a:lnTo>
                <a:lnTo>
                  <a:pt x="3298371" y="199208"/>
                </a:lnTo>
                <a:lnTo>
                  <a:pt x="4637314" y="199208"/>
                </a:lnTo>
              </a:path>
            </a:pathLst>
          </a:custGeom>
          <a:noFill/>
          <a:ln w="28575">
            <a:solidFill>
              <a:schemeClr val="accent4"/>
            </a:solidFill>
            <a:miter lim="800000"/>
            <a:headEnd/>
            <a:tailEnd/>
          </a:ln>
        </p:spPr>
        <p:txBody>
          <a:bodyPr rtlCol="0" anchor="ctr"/>
          <a:lstStyle/>
          <a:p>
            <a:pPr algn="ctr"/>
            <a:endParaRPr lang="en-US" dirty="0"/>
          </a:p>
        </p:txBody>
      </p:sp>
      <p:sp>
        <p:nvSpPr>
          <p:cNvPr id="1049016" name="Freeform: Shape 101"/>
          <p:cNvSpPr/>
          <p:nvPr/>
        </p:nvSpPr>
        <p:spPr bwMode="auto">
          <a:xfrm>
            <a:off x="6982097" y="2325189"/>
            <a:ext cx="4098472" cy="398417"/>
          </a:xfrm>
          <a:custGeom>
            <a:avLst/>
            <a:gdLst>
              <a:gd name="connsiteX0" fmla="*/ 0 w 4098472"/>
              <a:gd name="connsiteY0" fmla="*/ 0 h 398417"/>
              <a:gd name="connsiteX1" fmla="*/ 522514 w 4098472"/>
              <a:gd name="connsiteY1" fmla="*/ 0 h 398417"/>
              <a:gd name="connsiteX2" fmla="*/ 522514 w 4098472"/>
              <a:gd name="connsiteY2" fmla="*/ 48985 h 398417"/>
              <a:gd name="connsiteX3" fmla="*/ 594360 w 4098472"/>
              <a:gd name="connsiteY3" fmla="*/ 48985 h 398417"/>
              <a:gd name="connsiteX4" fmla="*/ 594360 w 4098472"/>
              <a:gd name="connsiteY4" fmla="*/ 71845 h 398417"/>
              <a:gd name="connsiteX5" fmla="*/ 822960 w 4098472"/>
              <a:gd name="connsiteY5" fmla="*/ 71845 h 398417"/>
              <a:gd name="connsiteX6" fmla="*/ 822960 w 4098472"/>
              <a:gd name="connsiteY6" fmla="*/ 91440 h 398417"/>
              <a:gd name="connsiteX7" fmla="*/ 836023 w 4098472"/>
              <a:gd name="connsiteY7" fmla="*/ 91440 h 398417"/>
              <a:gd name="connsiteX8" fmla="*/ 836023 w 4098472"/>
              <a:gd name="connsiteY8" fmla="*/ 137160 h 398417"/>
              <a:gd name="connsiteX9" fmla="*/ 1031966 w 4098472"/>
              <a:gd name="connsiteY9" fmla="*/ 137160 h 398417"/>
              <a:gd name="connsiteX10" fmla="*/ 1031966 w 4098472"/>
              <a:gd name="connsiteY10" fmla="*/ 169817 h 398417"/>
              <a:gd name="connsiteX11" fmla="*/ 1195252 w 4098472"/>
              <a:gd name="connsiteY11" fmla="*/ 169817 h 398417"/>
              <a:gd name="connsiteX12" fmla="*/ 1195252 w 4098472"/>
              <a:gd name="connsiteY12" fmla="*/ 179614 h 398417"/>
              <a:gd name="connsiteX13" fmla="*/ 1211580 w 4098472"/>
              <a:gd name="connsiteY13" fmla="*/ 179614 h 398417"/>
              <a:gd name="connsiteX14" fmla="*/ 1211580 w 4098472"/>
              <a:gd name="connsiteY14" fmla="*/ 212271 h 398417"/>
              <a:gd name="connsiteX15" fmla="*/ 1652452 w 4098472"/>
              <a:gd name="connsiteY15" fmla="*/ 212271 h 398417"/>
              <a:gd name="connsiteX16" fmla="*/ 1652452 w 4098472"/>
              <a:gd name="connsiteY16" fmla="*/ 238397 h 398417"/>
              <a:gd name="connsiteX17" fmla="*/ 2668089 w 4098472"/>
              <a:gd name="connsiteY17" fmla="*/ 238397 h 398417"/>
              <a:gd name="connsiteX18" fmla="*/ 2668089 w 4098472"/>
              <a:gd name="connsiteY18" fmla="*/ 277585 h 398417"/>
              <a:gd name="connsiteX19" fmla="*/ 3295106 w 4098472"/>
              <a:gd name="connsiteY19" fmla="*/ 277585 h 398417"/>
              <a:gd name="connsiteX20" fmla="*/ 3295106 w 4098472"/>
              <a:gd name="connsiteY20" fmla="*/ 398417 h 398417"/>
              <a:gd name="connsiteX21" fmla="*/ 4098472 w 4098472"/>
              <a:gd name="connsiteY21" fmla="*/ 398417 h 398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98472" h="398417">
                <a:moveTo>
                  <a:pt x="0" y="0"/>
                </a:moveTo>
                <a:lnTo>
                  <a:pt x="522514" y="0"/>
                </a:lnTo>
                <a:lnTo>
                  <a:pt x="522514" y="48985"/>
                </a:lnTo>
                <a:lnTo>
                  <a:pt x="594360" y="48985"/>
                </a:lnTo>
                <a:lnTo>
                  <a:pt x="594360" y="71845"/>
                </a:lnTo>
                <a:lnTo>
                  <a:pt x="822960" y="71845"/>
                </a:lnTo>
                <a:lnTo>
                  <a:pt x="822960" y="91440"/>
                </a:lnTo>
                <a:lnTo>
                  <a:pt x="836023" y="91440"/>
                </a:lnTo>
                <a:lnTo>
                  <a:pt x="836023" y="137160"/>
                </a:lnTo>
                <a:lnTo>
                  <a:pt x="1031966" y="137160"/>
                </a:lnTo>
                <a:lnTo>
                  <a:pt x="1031966" y="169817"/>
                </a:lnTo>
                <a:lnTo>
                  <a:pt x="1195252" y="169817"/>
                </a:lnTo>
                <a:lnTo>
                  <a:pt x="1195252" y="179614"/>
                </a:lnTo>
                <a:lnTo>
                  <a:pt x="1211580" y="179614"/>
                </a:lnTo>
                <a:lnTo>
                  <a:pt x="1211580" y="212271"/>
                </a:lnTo>
                <a:lnTo>
                  <a:pt x="1652452" y="212271"/>
                </a:lnTo>
                <a:lnTo>
                  <a:pt x="1652452" y="238397"/>
                </a:lnTo>
                <a:lnTo>
                  <a:pt x="2668089" y="238397"/>
                </a:lnTo>
                <a:lnTo>
                  <a:pt x="2668089" y="277585"/>
                </a:lnTo>
                <a:lnTo>
                  <a:pt x="3295106" y="277585"/>
                </a:lnTo>
                <a:lnTo>
                  <a:pt x="3295106" y="398417"/>
                </a:lnTo>
                <a:lnTo>
                  <a:pt x="4098472" y="398417"/>
                </a:lnTo>
              </a:path>
            </a:pathLst>
          </a:custGeom>
          <a:noFill/>
          <a:ln w="28575">
            <a:solidFill>
              <a:schemeClr val="accent5"/>
            </a:solidFill>
            <a:miter lim="800000"/>
            <a:headEnd/>
            <a:tailEnd/>
          </a:ln>
        </p:spPr>
        <p:txBody>
          <a:bodyPr rtlCol="0" anchor="ctr"/>
          <a:lstStyle/>
          <a:p>
            <a:pPr algn="ctr"/>
            <a:endParaRPr lang="en-US" dirty="0"/>
          </a:p>
        </p:txBody>
      </p:sp>
      <p:cxnSp>
        <p:nvCxnSpPr>
          <p:cNvPr id="3145860" name="Straight Connector 103"/>
          <p:cNvCxnSpPr>
            <a:cxnSpLocks/>
            <a:stCxn id="1049016" idx="0"/>
          </p:cNvCxnSpPr>
          <p:nvPr/>
        </p:nvCxnSpPr>
        <p:spPr bwMode="auto">
          <a:xfrm flipV="1">
            <a:off x="6982097" y="2321308"/>
            <a:ext cx="4630783" cy="3881"/>
          </a:xfrm>
          <a:prstGeom prst="line">
            <a:avLst/>
          </a:prstGeom>
          <a:noFill/>
          <a:ln w="28575" cap="flat" cmpd="sng" algn="ctr">
            <a:solidFill>
              <a:schemeClr val="accent6"/>
            </a:solidFill>
            <a:prstDash val="solid"/>
            <a:round/>
            <a:headEnd type="none" w="med" len="med"/>
            <a:tailEnd type="none" w="med" len="med"/>
          </a:ln>
          <a:effectLst/>
        </p:spPr>
      </p:cxnSp>
      <p:sp>
        <p:nvSpPr>
          <p:cNvPr id="1049017" name="TextBox 107"/>
          <p:cNvSpPr txBox="1"/>
          <p:nvPr/>
        </p:nvSpPr>
        <p:spPr bwMode="auto">
          <a:xfrm>
            <a:off x="8881802" y="3085070"/>
            <a:ext cx="3485884" cy="954107"/>
          </a:xfrm>
          <a:prstGeom prst="rect">
            <a:avLst/>
          </a:prstGeom>
          <a:noFill/>
          <a:ln>
            <a:noFill/>
          </a:ln>
        </p:spPr>
        <p:txBody>
          <a:bodyPr wrap="square" rtlCol="0">
            <a:spAutoFit/>
          </a:bodyPr>
          <a:lstStyle/>
          <a:p>
            <a:pPr>
              <a:lnSpc>
                <a:spcPct val="100000"/>
              </a:lnSpc>
              <a:spcBef>
                <a:spcPts val="0"/>
              </a:spcBef>
              <a:spcAft>
                <a:spcPct val="0"/>
              </a:spcAft>
              <a:buClrTx/>
              <a:buFontTx/>
              <a:buNone/>
            </a:pPr>
            <a:r>
              <a:rPr lang="en-US" sz="1400" b="0" dirty="0">
                <a:solidFill>
                  <a:schemeClr val="bg1"/>
                </a:solidFill>
                <a:latin typeface="Calibri" panose="020F0502020204030204" pitchFamily="34" charset="0"/>
              </a:rPr>
              <a:t>At 24 mo:</a:t>
            </a:r>
          </a:p>
          <a:p>
            <a:pPr>
              <a:lnSpc>
                <a:spcPct val="100000"/>
              </a:lnSpc>
              <a:spcBef>
                <a:spcPts val="0"/>
              </a:spcBef>
              <a:spcAft>
                <a:spcPct val="0"/>
              </a:spcAft>
              <a:buClrTx/>
              <a:buFontTx/>
              <a:buNone/>
            </a:pPr>
            <a:r>
              <a:rPr lang="en-US" sz="1400" b="0" dirty="0">
                <a:solidFill>
                  <a:schemeClr val="bg1"/>
                </a:solidFill>
                <a:latin typeface="Calibri" panose="020F0502020204030204" pitchFamily="34" charset="0"/>
              </a:rPr>
              <a:t>PFS: 84.7% (95% CI: 73.6% to 91.3%)</a:t>
            </a:r>
          </a:p>
          <a:p>
            <a:pPr>
              <a:spcBef>
                <a:spcPts val="0"/>
              </a:spcBef>
            </a:pPr>
            <a:r>
              <a:rPr lang="en-US" sz="1400" b="0" dirty="0">
                <a:solidFill>
                  <a:schemeClr val="bg1"/>
                </a:solidFill>
                <a:latin typeface="Calibri" panose="020F0502020204030204" pitchFamily="34" charset="0"/>
              </a:rPr>
              <a:t>OS: 94.3% (95% CI: 85.1% to 97.9%)</a:t>
            </a:r>
          </a:p>
          <a:p>
            <a:pPr>
              <a:spcBef>
                <a:spcPts val="0"/>
              </a:spcBef>
            </a:pPr>
            <a:r>
              <a:rPr lang="en-US" sz="1400" b="0" dirty="0">
                <a:solidFill>
                  <a:schemeClr val="bg1"/>
                </a:solidFill>
                <a:latin typeface="Calibri" panose="020F0502020204030204" pitchFamily="34" charset="0"/>
              </a:rPr>
              <a:t>DSS: 100% (95% CI: 100% to 100%)</a:t>
            </a:r>
          </a:p>
        </p:txBody>
      </p:sp>
      <p:cxnSp>
        <p:nvCxnSpPr>
          <p:cNvPr id="3145861" name="Straight Connector 109"/>
          <p:cNvCxnSpPr>
            <a:cxnSpLocks/>
          </p:cNvCxnSpPr>
          <p:nvPr/>
        </p:nvCxnSpPr>
        <p:spPr bwMode="auto">
          <a:xfrm>
            <a:off x="8683555" y="3460529"/>
            <a:ext cx="238397" cy="0"/>
          </a:xfrm>
          <a:prstGeom prst="line">
            <a:avLst/>
          </a:prstGeom>
          <a:noFill/>
          <a:ln w="28575" cap="flat" cmpd="sng" algn="ctr">
            <a:solidFill>
              <a:schemeClr val="accent5"/>
            </a:solidFill>
            <a:prstDash val="solid"/>
            <a:round/>
            <a:headEnd type="none" w="med" len="med"/>
            <a:tailEnd type="none" w="med" len="med"/>
          </a:ln>
          <a:effectLst/>
        </p:spPr>
      </p:cxnSp>
      <p:cxnSp>
        <p:nvCxnSpPr>
          <p:cNvPr id="3145862" name="Straight Connector 110"/>
          <p:cNvCxnSpPr>
            <a:cxnSpLocks/>
          </p:cNvCxnSpPr>
          <p:nvPr/>
        </p:nvCxnSpPr>
        <p:spPr bwMode="auto">
          <a:xfrm>
            <a:off x="8687385" y="3669420"/>
            <a:ext cx="238397" cy="0"/>
          </a:xfrm>
          <a:prstGeom prst="line">
            <a:avLst/>
          </a:prstGeom>
          <a:noFill/>
          <a:ln w="28575" cap="flat" cmpd="sng" algn="ctr">
            <a:solidFill>
              <a:schemeClr val="accent4"/>
            </a:solidFill>
            <a:prstDash val="solid"/>
            <a:round/>
            <a:headEnd type="none" w="med" len="med"/>
            <a:tailEnd type="none" w="med" len="med"/>
          </a:ln>
          <a:effectLst/>
        </p:spPr>
      </p:cxnSp>
      <p:cxnSp>
        <p:nvCxnSpPr>
          <p:cNvPr id="3145863" name="Straight Connector 111"/>
          <p:cNvCxnSpPr>
            <a:cxnSpLocks/>
          </p:cNvCxnSpPr>
          <p:nvPr/>
        </p:nvCxnSpPr>
        <p:spPr bwMode="auto">
          <a:xfrm>
            <a:off x="8690651" y="3885046"/>
            <a:ext cx="238397" cy="0"/>
          </a:xfrm>
          <a:prstGeom prst="line">
            <a:avLst/>
          </a:prstGeom>
          <a:noFill/>
          <a:ln w="28575" cap="flat" cmpd="sng" algn="ctr">
            <a:solidFill>
              <a:schemeClr val="accent6"/>
            </a:solidFill>
            <a:prstDash val="solid"/>
            <a:round/>
            <a:headEnd type="none" w="med" len="med"/>
            <a:tailEnd type="none" w="med" len="med"/>
          </a:ln>
          <a:effectLst/>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
          <p:cNvSpPr>
            <a:spLocks noGrp="1"/>
          </p:cNvSpPr>
          <p:nvPr>
            <p:ph type="title"/>
          </p:nvPr>
        </p:nvSpPr>
        <p:spPr/>
        <p:txBody>
          <a:bodyPr/>
          <a:lstStyle/>
          <a:p>
            <a:r>
              <a:rPr lang="en-US" dirty="0"/>
              <a:t>                            Learning Objectives </a:t>
            </a:r>
          </a:p>
        </p:txBody>
      </p:sp>
      <p:sp>
        <p:nvSpPr>
          <p:cNvPr id="1048612" name="Content Placeholder 2"/>
          <p:cNvSpPr>
            <a:spLocks noGrp="1"/>
          </p:cNvSpPr>
          <p:nvPr>
            <p:ph idx="1"/>
          </p:nvPr>
        </p:nvSpPr>
        <p:spPr>
          <a:xfrm>
            <a:off x="798022" y="3275215"/>
            <a:ext cx="10684182" cy="2888518"/>
          </a:xfrm>
        </p:spPr>
        <p:txBody>
          <a:bodyPr>
            <a:noAutofit/>
          </a:bodyPr>
          <a:lstStyle/>
          <a:p>
            <a:pPr marL="0" marR="0" lvl="0" indent="0">
              <a:buNone/>
            </a:pPr>
            <a:r>
              <a:rPr lang="en-US" sz="2400" kern="100" dirty="0">
                <a:effectLst/>
                <a:latin typeface="+mn-lt"/>
                <a:ea typeface="Aptos" panose="020B0004020202020204" pitchFamily="34" charset="0"/>
                <a:cs typeface="Times New Roman" panose="02020603050405020304" pitchFamily="18" charset="0"/>
              </a:rPr>
              <a:t>Assess current and investigational strategies for the treatment of non–muscle-invasive bladder cancer and discuss with patients which approaches might benefit them</a:t>
            </a:r>
          </a:p>
          <a:p>
            <a:pPr marL="0" indent="0">
              <a:buNone/>
            </a:pPr>
            <a:endParaRPr lang="en-US" sz="2400" kern="100" dirty="0">
              <a:effectLst/>
              <a:latin typeface="+mn-lt"/>
              <a:ea typeface="Aptos" panose="020B0004020202020204" pitchFamily="34"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21" name="TextBox 182"/>
          <p:cNvSpPr txBox="1"/>
          <p:nvPr/>
        </p:nvSpPr>
        <p:spPr bwMode="auto">
          <a:xfrm>
            <a:off x="5737764" y="5308709"/>
            <a:ext cx="1625381" cy="523220"/>
          </a:xfrm>
          <a:prstGeom prst="rect">
            <a:avLst/>
          </a:prstGeom>
          <a:noFill/>
          <a:ln>
            <a:noFill/>
          </a:ln>
        </p:spPr>
        <p:txBody>
          <a:bodyPr wrap="none" rtlCol="0">
            <a:spAutoFit/>
          </a:bodyPr>
          <a:lstStyle/>
          <a:p>
            <a:pPr algn="r">
              <a:lnSpc>
                <a:spcPct val="100000"/>
              </a:lnSpc>
              <a:spcBef>
                <a:spcPts val="0"/>
              </a:spcBef>
              <a:spcAft>
                <a:spcPct val="0"/>
              </a:spcAft>
              <a:buClrTx/>
              <a:buFontTx/>
              <a:buNone/>
            </a:pPr>
            <a:r>
              <a:rPr lang="en-US" sz="1400" dirty="0">
                <a:solidFill>
                  <a:schemeClr val="bg1"/>
                </a:solidFill>
                <a:latin typeface="Calibri" panose="020F0502020204030204" pitchFamily="34" charset="0"/>
              </a:rPr>
              <a:t>No. at Risk</a:t>
            </a:r>
          </a:p>
          <a:p>
            <a:pPr algn="r">
              <a:lnSpc>
                <a:spcPct val="100000"/>
              </a:lnSpc>
              <a:spcBef>
                <a:spcPts val="0"/>
              </a:spcBef>
              <a:spcAft>
                <a:spcPct val="0"/>
              </a:spcAft>
              <a:buClrTx/>
              <a:buFontTx/>
              <a:buNone/>
            </a:pPr>
            <a:r>
              <a:rPr lang="en-US" sz="1400" dirty="0">
                <a:solidFill>
                  <a:schemeClr val="bg1"/>
                </a:solidFill>
                <a:latin typeface="Calibri" panose="020F0502020204030204" pitchFamily="34" charset="0"/>
              </a:rPr>
              <a:t>(Number censored)</a:t>
            </a:r>
          </a:p>
        </p:txBody>
      </p:sp>
      <p:sp>
        <p:nvSpPr>
          <p:cNvPr id="1049022" name="Title 1"/>
          <p:cNvSpPr>
            <a:spLocks noGrp="1"/>
          </p:cNvSpPr>
          <p:nvPr>
            <p:ph type="title"/>
          </p:nvPr>
        </p:nvSpPr>
        <p:spPr/>
        <p:txBody>
          <a:bodyPr/>
          <a:lstStyle/>
          <a:p>
            <a:r>
              <a:rPr lang="en-US" dirty="0"/>
              <a:t>KEYNOTE-057: Single-Arm Trial of Pembrolizumab Monotherapy for BCG-Unresponsive High-Risk NMIBC</a:t>
            </a:r>
          </a:p>
        </p:txBody>
      </p:sp>
      <p:sp>
        <p:nvSpPr>
          <p:cNvPr id="1049023" name="Rectangle 7"/>
          <p:cNvSpPr/>
          <p:nvPr/>
        </p:nvSpPr>
        <p:spPr bwMode="auto">
          <a:xfrm>
            <a:off x="5772270" y="5313156"/>
            <a:ext cx="1833637" cy="510534"/>
          </a:xfrm>
          <a:prstGeom prst="rect">
            <a:avLst/>
          </a:prstGeom>
          <a:noFill/>
          <a:ln w="28575">
            <a:solidFill>
              <a:schemeClr val="accent3"/>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9024" name="TextBox 9"/>
          <p:cNvSpPr txBox="1"/>
          <p:nvPr/>
        </p:nvSpPr>
        <p:spPr bwMode="auto">
          <a:xfrm>
            <a:off x="7669104" y="1491030"/>
            <a:ext cx="3459473"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Humanized Antibody Against PD-1</a:t>
            </a:r>
          </a:p>
        </p:txBody>
      </p:sp>
      <p:sp>
        <p:nvSpPr>
          <p:cNvPr id="1049025" name="TextBox 2"/>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Balar. </a:t>
            </a:r>
            <a:r>
              <a:rPr lang="en-US" altLang="en-US" sz="1200" b="0" spc="-11" dirty="0">
                <a:solidFill>
                  <a:srgbClr val="455560"/>
                </a:solidFill>
                <a:latin typeface="Calibri" panose="020F0502020204030204" pitchFamily="34" charset="0"/>
                <a:ea typeface="ＭＳ Ｐゴシック" pitchFamily="34" charset="-128"/>
              </a:rPr>
              <a:t>Lancet Oncol. 2021;22:919.</a:t>
            </a:r>
            <a:endParaRPr kumimoji="0" lang="en-US" altLang="en-US" sz="1200" b="0" i="0" u="none" strike="noStrike" kern="1200" cap="none" spc="0" normalizeH="0" baseline="0" noProof="0" dirty="0">
              <a:ln>
                <a:noFill/>
              </a:ln>
              <a:solidFill>
                <a:srgbClr val="455560"/>
              </a:solidFill>
              <a:effectLst/>
              <a:highlight>
                <a:srgbClr val="FFFF00"/>
              </a:highlight>
              <a:uLnTx/>
              <a:uFillTx/>
              <a:latin typeface="Calibri" panose="020F0502020204030204" pitchFamily="34" charset="0"/>
              <a:ea typeface="ＭＳ Ｐゴシック" pitchFamily="34" charset="-128"/>
              <a:cs typeface="Arial" panose="020B0604020202020204" pitchFamily="34" charset="0"/>
            </a:endParaRPr>
          </a:p>
        </p:txBody>
      </p:sp>
      <p:graphicFrame>
        <p:nvGraphicFramePr>
          <p:cNvPr id="4194311" name="Table 10"/>
          <p:cNvGraphicFramePr>
            <a:graphicFrameLocks noGrp="1"/>
          </p:cNvGraphicFramePr>
          <p:nvPr/>
        </p:nvGraphicFramePr>
        <p:xfrm>
          <a:off x="495300" y="1600200"/>
          <a:ext cx="5219673" cy="4328160"/>
        </p:xfrm>
        <a:graphic>
          <a:graphicData uri="http://schemas.openxmlformats.org/drawingml/2006/table">
            <a:tbl>
              <a:tblPr firstRow="1" bandRow="1">
                <a:tableStyleId>{93296810-A885-4BE3-A3E7-6D5BEEA58F35}</a:tableStyleId>
              </a:tblPr>
              <a:tblGrid>
                <a:gridCol w="2530970">
                  <a:extLst>
                    <a:ext uri="{9D8B030D-6E8A-4147-A177-3AD203B41FA5}">
                      <a16:colId xmlns:a16="http://schemas.microsoft.com/office/drawing/2014/main" val="20000"/>
                    </a:ext>
                  </a:extLst>
                </a:gridCol>
                <a:gridCol w="2688703">
                  <a:extLst>
                    <a:ext uri="{9D8B030D-6E8A-4147-A177-3AD203B41FA5}">
                      <a16:colId xmlns:a16="http://schemas.microsoft.com/office/drawing/2014/main" val="20001"/>
                    </a:ext>
                  </a:extLst>
                </a:gridCol>
              </a:tblGrid>
              <a:tr h="189411">
                <a:tc>
                  <a:txBody>
                    <a:bodyPr/>
                    <a:lstStyle/>
                    <a:p>
                      <a:r>
                        <a:rPr lang="en-US" dirty="0"/>
                        <a:t>Outcome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Cohort A Efficacy Population </a:t>
                      </a:r>
                    </a:p>
                    <a:p>
                      <a:pPr algn="ctr"/>
                      <a:r>
                        <a:rPr lang="en-US" dirty="0"/>
                        <a:t>(n = 96)</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0">
                <a:tc>
                  <a:txBody>
                    <a:bodyPr/>
                    <a:lstStyle/>
                    <a:p>
                      <a:r>
                        <a:rPr lang="en-US" sz="1600" dirty="0">
                          <a:solidFill>
                            <a:schemeClr val="bg1"/>
                          </a:solidFill>
                        </a:rPr>
                        <a:t>CR, n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39 (41)</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0">
                <a:tc>
                  <a:txBody>
                    <a:bodyPr/>
                    <a:lstStyle/>
                    <a:p>
                      <a:r>
                        <a:rPr lang="en-US" sz="1600" dirty="0">
                          <a:solidFill>
                            <a:schemeClr val="bg1"/>
                          </a:solidFill>
                        </a:rPr>
                        <a:t>Non-CR,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56 (58)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r h="0">
                <a:tc>
                  <a:txBody>
                    <a:bodyPr/>
                    <a:lstStyle/>
                    <a:p>
                      <a:r>
                        <a:rPr lang="en-US" sz="1600" dirty="0">
                          <a:solidFill>
                            <a:schemeClr val="bg1"/>
                          </a:solidFill>
                        </a:rPr>
                        <a:t>Persistent disease,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40 (42)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3"/>
                  </a:ext>
                </a:extLst>
              </a:tr>
              <a:tr h="0">
                <a:tc>
                  <a:txBody>
                    <a:bodyPr/>
                    <a:lstStyle/>
                    <a:p>
                      <a:r>
                        <a:rPr lang="en-US" sz="1600" dirty="0">
                          <a:solidFill>
                            <a:schemeClr val="bg1"/>
                          </a:solidFill>
                        </a:rPr>
                        <a:t>Recurrent disease,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6 (6)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4"/>
                  </a:ext>
                </a:extLst>
              </a:tr>
              <a:tr h="0">
                <a:tc>
                  <a:txBody>
                    <a:bodyPr/>
                    <a:lstStyle/>
                    <a:p>
                      <a:r>
                        <a:rPr lang="en-US" sz="1600" dirty="0">
                          <a:solidFill>
                            <a:schemeClr val="bg1"/>
                          </a:solidFill>
                        </a:rPr>
                        <a:t>Stage of progression,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9 (9)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5"/>
                  </a:ext>
                </a:extLst>
              </a:tr>
              <a:tr h="119961">
                <a:tc>
                  <a:txBody>
                    <a:bodyPr/>
                    <a:lstStyle/>
                    <a:p>
                      <a:r>
                        <a:rPr lang="en-US" sz="1600" dirty="0">
                          <a:solidFill>
                            <a:schemeClr val="bg1"/>
                          </a:solidFill>
                        </a:rPr>
                        <a:t>Non-bladder malignancy,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1 (1)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6"/>
                  </a:ext>
                </a:extLst>
              </a:tr>
              <a:tr h="170470">
                <a:tc>
                  <a:txBody>
                    <a:bodyPr/>
                    <a:lstStyle/>
                    <a:p>
                      <a:r>
                        <a:rPr lang="en-US" sz="1600" dirty="0">
                          <a:solidFill>
                            <a:schemeClr val="bg1"/>
                          </a:solidFill>
                        </a:rPr>
                        <a:t>Progression to stage T2 (muscle-invasive disease), n (range)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600" dirty="0">
                          <a:solidFill>
                            <a:schemeClr val="bg1"/>
                          </a:solidFill>
                        </a:rPr>
                        <a:t>0 (NA-NA)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7"/>
                  </a:ext>
                </a:extLst>
              </a:tr>
              <a:tr h="0">
                <a:tc>
                  <a:txBody>
                    <a:bodyPr/>
                    <a:lstStyle/>
                    <a:p>
                      <a:r>
                        <a:rPr lang="en-US" sz="1600" dirty="0">
                          <a:solidFill>
                            <a:schemeClr val="bg1"/>
                          </a:solidFill>
                        </a:rPr>
                        <a:t>Not evaluable, 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600" dirty="0">
                          <a:solidFill>
                            <a:schemeClr val="bg1"/>
                          </a:solidFill>
                        </a:rPr>
                        <a:t>1 (1)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8"/>
                  </a:ext>
                </a:extLst>
              </a:tr>
            </a:tbl>
          </a:graphicData>
        </a:graphic>
      </p:graphicFrame>
      <p:sp>
        <p:nvSpPr>
          <p:cNvPr id="1049026" name="Rectangle 11"/>
          <p:cNvSpPr/>
          <p:nvPr/>
        </p:nvSpPr>
        <p:spPr bwMode="auto">
          <a:xfrm>
            <a:off x="518091" y="2519145"/>
            <a:ext cx="5196882" cy="310574"/>
          </a:xfrm>
          <a:prstGeom prst="rect">
            <a:avLst/>
          </a:prstGeom>
          <a:noFill/>
          <a:ln w="38100">
            <a:solidFill>
              <a:srgbClr val="FF0000"/>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9027" name="Rectangle 12"/>
          <p:cNvSpPr/>
          <p:nvPr/>
        </p:nvSpPr>
        <p:spPr bwMode="auto">
          <a:xfrm>
            <a:off x="7181371" y="2454153"/>
            <a:ext cx="530915" cy="190752"/>
          </a:xfrm>
          <a:prstGeom prst="rect">
            <a:avLst/>
          </a:prstGeom>
          <a:solidFill>
            <a:schemeClr val="tx1"/>
          </a:solidFill>
          <a:ln w="0">
            <a:solidFill>
              <a:schemeClr val="tx1"/>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1049028" name="TextBox 18"/>
          <p:cNvSpPr txBox="1"/>
          <p:nvPr/>
        </p:nvSpPr>
        <p:spPr bwMode="auto">
          <a:xfrm>
            <a:off x="8477725" y="2677288"/>
            <a:ext cx="997389" cy="369332"/>
          </a:xfrm>
          <a:prstGeom prst="rect">
            <a:avLst/>
          </a:prstGeom>
          <a:solidFill>
            <a:schemeClr val="tx1"/>
          </a:solidFill>
          <a:ln>
            <a:noFill/>
          </a:ln>
        </p:spPr>
        <p:txBody>
          <a:bodyPr wrap="none" rtlCol="0">
            <a:spAutoFit/>
          </a:bodyPr>
          <a:lstStyle/>
          <a:p>
            <a:pPr algn="l">
              <a:lnSpc>
                <a:spcPct val="100000"/>
              </a:lnSpc>
              <a:spcBef>
                <a:spcPct val="50000"/>
              </a:spcBef>
              <a:spcAft>
                <a:spcPct val="0"/>
              </a:spcAft>
              <a:buClrTx/>
              <a:buFontTx/>
              <a:buNone/>
            </a:pPr>
            <a:r>
              <a:rPr lang="en-US" b="0" i="1" dirty="0">
                <a:solidFill>
                  <a:schemeClr val="bg1"/>
                </a:solidFill>
                <a:latin typeface="Calibri" panose="020F0502020204030204" pitchFamily="34" charset="0"/>
              </a:rPr>
              <a:t>P </a:t>
            </a:r>
            <a:r>
              <a:rPr lang="en-US" b="0" dirty="0">
                <a:solidFill>
                  <a:schemeClr val="bg1"/>
                </a:solidFill>
                <a:latin typeface="Calibri" panose="020F0502020204030204" pitchFamily="34" charset="0"/>
              </a:rPr>
              <a:t>&lt;.0001</a:t>
            </a:r>
            <a:endParaRPr lang="en-US" b="0" i="1" dirty="0">
              <a:solidFill>
                <a:schemeClr val="bg1"/>
              </a:solidFill>
              <a:latin typeface="Calibri" panose="020F0502020204030204" pitchFamily="34" charset="0"/>
            </a:endParaRPr>
          </a:p>
        </p:txBody>
      </p:sp>
      <p:sp>
        <p:nvSpPr>
          <p:cNvPr id="1049029" name="TextBox 19"/>
          <p:cNvSpPr txBox="1"/>
          <p:nvPr/>
        </p:nvSpPr>
        <p:spPr bwMode="auto">
          <a:xfrm rot="16200000">
            <a:off x="4951023" y="3335671"/>
            <a:ext cx="3564919" cy="369332"/>
          </a:xfrm>
          <a:prstGeom prst="rect">
            <a:avLst/>
          </a:prstGeom>
          <a:solidFill>
            <a:schemeClr val="tx1"/>
          </a:solidFill>
          <a:ln>
            <a:noFill/>
          </a:ln>
        </p:spPr>
        <p:txBody>
          <a:bodyPr wrap="squar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Patients in CR (%)</a:t>
            </a:r>
          </a:p>
        </p:txBody>
      </p:sp>
      <p:sp>
        <p:nvSpPr>
          <p:cNvPr id="1049030" name="TextBox 20"/>
          <p:cNvSpPr txBox="1"/>
          <p:nvPr/>
        </p:nvSpPr>
        <p:spPr bwMode="auto">
          <a:xfrm>
            <a:off x="7085217" y="5015734"/>
            <a:ext cx="4982071"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dirty="0">
                <a:solidFill>
                  <a:schemeClr val="bg1"/>
                </a:solidFill>
                <a:latin typeface="Calibri" panose="020F0502020204030204" pitchFamily="34" charset="0"/>
              </a:rPr>
              <a:t>Mo Since First Dose of Pembrolizumab</a:t>
            </a:r>
          </a:p>
        </p:txBody>
      </p:sp>
      <p:sp>
        <p:nvSpPr>
          <p:cNvPr id="1049031" name="Freeform: Shape 22"/>
          <p:cNvSpPr/>
          <p:nvPr/>
        </p:nvSpPr>
        <p:spPr bwMode="auto">
          <a:xfrm>
            <a:off x="7448819" y="2009805"/>
            <a:ext cx="4193617" cy="2747875"/>
          </a:xfrm>
          <a:custGeom>
            <a:avLst/>
            <a:gdLst>
              <a:gd name="connsiteX0" fmla="*/ 0 w 3114339"/>
              <a:gd name="connsiteY0" fmla="*/ 0 h 2909943"/>
              <a:gd name="connsiteX1" fmla="*/ 0 w 3114339"/>
              <a:gd name="connsiteY1" fmla="*/ 2909943 h 2909943"/>
              <a:gd name="connsiteX2" fmla="*/ 3114339 w 3114339"/>
              <a:gd name="connsiteY2" fmla="*/ 2909943 h 2909943"/>
            </a:gdLst>
            <a:ahLst/>
            <a:cxnLst>
              <a:cxn ang="0">
                <a:pos x="connsiteX0" y="connsiteY0"/>
              </a:cxn>
              <a:cxn ang="0">
                <a:pos x="connsiteX1" y="connsiteY1"/>
              </a:cxn>
              <a:cxn ang="0">
                <a:pos x="connsiteX2" y="connsiteY2"/>
              </a:cxn>
            </a:cxnLst>
            <a:rect l="l" t="t" r="r" b="b"/>
            <a:pathLst>
              <a:path w="3114339" h="2909943">
                <a:moveTo>
                  <a:pt x="0" y="0"/>
                </a:moveTo>
                <a:lnTo>
                  <a:pt x="0" y="2909943"/>
                </a:lnTo>
                <a:lnTo>
                  <a:pt x="3114339" y="2909943"/>
                </a:lnTo>
              </a:path>
            </a:pathLst>
          </a:custGeom>
          <a:noFill/>
          <a:ln w="28575">
            <a:solidFill>
              <a:schemeClr val="bg1"/>
            </a:solidFill>
            <a:miter lim="800000"/>
            <a:headEnd/>
            <a:tailEnd/>
          </a:ln>
        </p:spPr>
        <p:txBody>
          <a:bodyPr rtlCol="0" anchor="ctr"/>
          <a:lstStyle/>
          <a:p>
            <a:pPr algn="ctr"/>
            <a:endParaRPr lang="en-US" dirty="0"/>
          </a:p>
        </p:txBody>
      </p:sp>
      <p:grpSp>
        <p:nvGrpSpPr>
          <p:cNvPr id="178" name="Group 23"/>
          <p:cNvGrpSpPr/>
          <p:nvPr/>
        </p:nvGrpSpPr>
        <p:grpSpPr>
          <a:xfrm>
            <a:off x="7372380" y="2146928"/>
            <a:ext cx="85199" cy="2906372"/>
            <a:chOff x="1316675" y="2079797"/>
            <a:chExt cx="76440" cy="2906372"/>
          </a:xfrm>
        </p:grpSpPr>
        <p:cxnSp>
          <p:nvCxnSpPr>
            <p:cNvPr id="3145864" name="Straight Connector 24"/>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65" name="Straight Connector 25"/>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66" name="Straight Connector 26"/>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67" name="Straight Connector 27"/>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68" name="Straight Connector 28"/>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69" name="Straight Connector 29"/>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sp>
        <p:nvSpPr>
          <p:cNvPr id="1049032" name="TextBox 37"/>
          <p:cNvSpPr txBox="1"/>
          <p:nvPr/>
        </p:nvSpPr>
        <p:spPr bwMode="auto">
          <a:xfrm>
            <a:off x="6901772" y="1842451"/>
            <a:ext cx="535724"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100</a:t>
            </a:r>
          </a:p>
        </p:txBody>
      </p:sp>
      <p:sp>
        <p:nvSpPr>
          <p:cNvPr id="1049033" name="TextBox 38"/>
          <p:cNvSpPr txBox="1"/>
          <p:nvPr/>
        </p:nvSpPr>
        <p:spPr bwMode="auto">
          <a:xfrm>
            <a:off x="7018792" y="2377771"/>
            <a:ext cx="418704"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80</a:t>
            </a:r>
          </a:p>
        </p:txBody>
      </p:sp>
      <p:sp>
        <p:nvSpPr>
          <p:cNvPr id="1049034" name="TextBox 39"/>
          <p:cNvSpPr txBox="1"/>
          <p:nvPr/>
        </p:nvSpPr>
        <p:spPr bwMode="auto">
          <a:xfrm>
            <a:off x="7018792" y="2930202"/>
            <a:ext cx="418704"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60</a:t>
            </a:r>
          </a:p>
        </p:txBody>
      </p:sp>
      <p:sp>
        <p:nvSpPr>
          <p:cNvPr id="1049035" name="TextBox 40"/>
          <p:cNvSpPr txBox="1"/>
          <p:nvPr/>
        </p:nvSpPr>
        <p:spPr bwMode="auto">
          <a:xfrm>
            <a:off x="7018792" y="3486284"/>
            <a:ext cx="418704"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40</a:t>
            </a:r>
          </a:p>
        </p:txBody>
      </p:sp>
      <p:sp>
        <p:nvSpPr>
          <p:cNvPr id="1049036" name="TextBox 41"/>
          <p:cNvSpPr txBox="1"/>
          <p:nvPr/>
        </p:nvSpPr>
        <p:spPr bwMode="auto">
          <a:xfrm>
            <a:off x="7018792" y="4038638"/>
            <a:ext cx="418704"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20</a:t>
            </a:r>
          </a:p>
        </p:txBody>
      </p:sp>
      <p:sp>
        <p:nvSpPr>
          <p:cNvPr id="1049037" name="TextBox 42"/>
          <p:cNvSpPr txBox="1"/>
          <p:nvPr/>
        </p:nvSpPr>
        <p:spPr bwMode="auto">
          <a:xfrm>
            <a:off x="7135810" y="4570379"/>
            <a:ext cx="301686" cy="369332"/>
          </a:xfrm>
          <a:prstGeom prst="rect">
            <a:avLst/>
          </a:prstGeom>
          <a:noFill/>
          <a:ln>
            <a:noFill/>
          </a:ln>
        </p:spPr>
        <p:txBody>
          <a:bodyPr wrap="none" rtlCol="0">
            <a:spAutoFit/>
          </a:bodyPr>
          <a:lstStyle/>
          <a:p>
            <a:pPr algn="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9038" name="TextBox 43"/>
          <p:cNvSpPr txBox="1"/>
          <p:nvPr/>
        </p:nvSpPr>
        <p:spPr bwMode="auto">
          <a:xfrm>
            <a:off x="7288687" y="4792818"/>
            <a:ext cx="301686"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0</a:t>
            </a:r>
          </a:p>
        </p:txBody>
      </p:sp>
      <p:sp>
        <p:nvSpPr>
          <p:cNvPr id="1049039" name="TextBox 44"/>
          <p:cNvSpPr txBox="1"/>
          <p:nvPr/>
        </p:nvSpPr>
        <p:spPr bwMode="auto">
          <a:xfrm>
            <a:off x="7597570" y="4792818"/>
            <a:ext cx="301686"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3</a:t>
            </a:r>
          </a:p>
        </p:txBody>
      </p:sp>
      <p:sp>
        <p:nvSpPr>
          <p:cNvPr id="1049040" name="TextBox 45"/>
          <p:cNvSpPr txBox="1"/>
          <p:nvPr/>
        </p:nvSpPr>
        <p:spPr bwMode="auto">
          <a:xfrm>
            <a:off x="7908228" y="4792818"/>
            <a:ext cx="301686"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6</a:t>
            </a:r>
          </a:p>
        </p:txBody>
      </p:sp>
      <p:sp>
        <p:nvSpPr>
          <p:cNvPr id="1049041" name="TextBox 46"/>
          <p:cNvSpPr txBox="1"/>
          <p:nvPr/>
        </p:nvSpPr>
        <p:spPr bwMode="auto">
          <a:xfrm>
            <a:off x="8197957" y="4792818"/>
            <a:ext cx="301686"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9</a:t>
            </a:r>
          </a:p>
        </p:txBody>
      </p:sp>
      <p:sp>
        <p:nvSpPr>
          <p:cNvPr id="1049042" name="TextBox 47"/>
          <p:cNvSpPr txBox="1"/>
          <p:nvPr/>
        </p:nvSpPr>
        <p:spPr bwMode="auto">
          <a:xfrm>
            <a:off x="8439567"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12</a:t>
            </a:r>
          </a:p>
        </p:txBody>
      </p:sp>
      <p:sp>
        <p:nvSpPr>
          <p:cNvPr id="1049043" name="TextBox 48"/>
          <p:cNvSpPr txBox="1"/>
          <p:nvPr/>
        </p:nvSpPr>
        <p:spPr bwMode="auto">
          <a:xfrm>
            <a:off x="8754561"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15</a:t>
            </a:r>
          </a:p>
        </p:txBody>
      </p:sp>
      <p:grpSp>
        <p:nvGrpSpPr>
          <p:cNvPr id="179" name="Group 186"/>
          <p:cNvGrpSpPr/>
          <p:nvPr/>
        </p:nvGrpSpPr>
        <p:grpSpPr>
          <a:xfrm>
            <a:off x="7457003" y="1901818"/>
            <a:ext cx="3593691" cy="1780645"/>
            <a:chOff x="7479360" y="2220796"/>
            <a:chExt cx="3593691" cy="1780645"/>
          </a:xfrm>
        </p:grpSpPr>
        <p:cxnSp>
          <p:nvCxnSpPr>
            <p:cNvPr id="3145870" name="Straight Connector 92"/>
            <p:cNvCxnSpPr>
              <a:cxnSpLocks/>
            </p:cNvCxnSpPr>
            <p:nvPr/>
          </p:nvCxnSpPr>
          <p:spPr bwMode="auto">
            <a:xfrm>
              <a:off x="7479360" y="2220796"/>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1" name="Straight Connector 93"/>
            <p:cNvCxnSpPr>
              <a:cxnSpLocks/>
            </p:cNvCxnSpPr>
            <p:nvPr/>
          </p:nvCxnSpPr>
          <p:spPr bwMode="auto">
            <a:xfrm>
              <a:off x="8165943" y="3145024"/>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2" name="Straight Connector 94"/>
            <p:cNvCxnSpPr>
              <a:cxnSpLocks/>
            </p:cNvCxnSpPr>
            <p:nvPr/>
          </p:nvCxnSpPr>
          <p:spPr bwMode="auto">
            <a:xfrm>
              <a:off x="8200259" y="3145023"/>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3" name="Straight Connector 95"/>
            <p:cNvCxnSpPr>
              <a:cxnSpLocks/>
            </p:cNvCxnSpPr>
            <p:nvPr/>
          </p:nvCxnSpPr>
          <p:spPr bwMode="auto">
            <a:xfrm>
              <a:off x="8965555" y="3563526"/>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4" name="Straight Connector 96"/>
            <p:cNvCxnSpPr>
              <a:cxnSpLocks/>
            </p:cNvCxnSpPr>
            <p:nvPr/>
          </p:nvCxnSpPr>
          <p:spPr bwMode="auto">
            <a:xfrm>
              <a:off x="9417105" y="3747242"/>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5" name="Straight Connector 97"/>
            <p:cNvCxnSpPr>
              <a:cxnSpLocks/>
            </p:cNvCxnSpPr>
            <p:nvPr/>
          </p:nvCxnSpPr>
          <p:spPr bwMode="auto">
            <a:xfrm>
              <a:off x="9465562" y="3747242"/>
              <a:ext cx="0" cy="124061"/>
            </a:xfrm>
            <a:prstGeom prst="line">
              <a:avLst/>
            </a:prstGeom>
            <a:noFill/>
            <a:ln w="38100" cap="flat" cmpd="sng" algn="ctr">
              <a:solidFill>
                <a:schemeClr val="accent1"/>
              </a:solidFill>
              <a:prstDash val="solid"/>
              <a:round/>
              <a:headEnd type="none" w="med" len="med"/>
              <a:tailEnd type="none" w="med" len="med"/>
            </a:ln>
            <a:effectLst/>
          </p:spPr>
        </p:cxnSp>
        <p:cxnSp>
          <p:nvCxnSpPr>
            <p:cNvPr id="3145876" name="Straight Connector 98"/>
            <p:cNvCxnSpPr>
              <a:cxnSpLocks/>
            </p:cNvCxnSpPr>
            <p:nvPr/>
          </p:nvCxnSpPr>
          <p:spPr bwMode="auto">
            <a:xfrm>
              <a:off x="9957924" y="3865867"/>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7" name="Straight Connector 99"/>
            <p:cNvCxnSpPr>
              <a:cxnSpLocks/>
            </p:cNvCxnSpPr>
            <p:nvPr/>
          </p:nvCxnSpPr>
          <p:spPr bwMode="auto">
            <a:xfrm>
              <a:off x="10466204" y="3869877"/>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8" name="Straight Connector 100"/>
            <p:cNvCxnSpPr>
              <a:cxnSpLocks/>
            </p:cNvCxnSpPr>
            <p:nvPr/>
          </p:nvCxnSpPr>
          <p:spPr bwMode="auto">
            <a:xfrm>
              <a:off x="11041731" y="3877380"/>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79" name="Straight Connector 101"/>
            <p:cNvCxnSpPr>
              <a:cxnSpLocks/>
            </p:cNvCxnSpPr>
            <p:nvPr/>
          </p:nvCxnSpPr>
          <p:spPr bwMode="auto">
            <a:xfrm>
              <a:off x="11073051" y="3876946"/>
              <a:ext cx="0" cy="124061"/>
            </a:xfrm>
            <a:prstGeom prst="line">
              <a:avLst/>
            </a:prstGeom>
            <a:noFill/>
            <a:ln w="28575" cap="flat" cmpd="sng" algn="ctr">
              <a:solidFill>
                <a:schemeClr val="accent1"/>
              </a:solidFill>
              <a:prstDash val="solid"/>
              <a:round/>
              <a:headEnd type="none" w="med" len="med"/>
              <a:tailEnd type="none" w="med" len="med"/>
            </a:ln>
            <a:effectLst/>
          </p:spPr>
        </p:cxnSp>
        <p:cxnSp>
          <p:nvCxnSpPr>
            <p:cNvPr id="3145880" name="Straight Connector 102"/>
            <p:cNvCxnSpPr>
              <a:cxnSpLocks/>
            </p:cNvCxnSpPr>
            <p:nvPr/>
          </p:nvCxnSpPr>
          <p:spPr bwMode="auto">
            <a:xfrm>
              <a:off x="10522071" y="3869361"/>
              <a:ext cx="0" cy="124061"/>
            </a:xfrm>
            <a:prstGeom prst="line">
              <a:avLst/>
            </a:prstGeom>
            <a:noFill/>
            <a:ln w="28575" cap="flat" cmpd="sng" algn="ctr">
              <a:solidFill>
                <a:schemeClr val="accent1"/>
              </a:solidFill>
              <a:prstDash val="solid"/>
              <a:round/>
              <a:headEnd type="none" w="med" len="med"/>
              <a:tailEnd type="none" w="med" len="med"/>
            </a:ln>
            <a:effectLst/>
          </p:spPr>
        </p:cxnSp>
      </p:grpSp>
      <p:grpSp>
        <p:nvGrpSpPr>
          <p:cNvPr id="180" name="Group 157"/>
          <p:cNvGrpSpPr/>
          <p:nvPr/>
        </p:nvGrpSpPr>
        <p:grpSpPr>
          <a:xfrm>
            <a:off x="5033641" y="4754035"/>
            <a:ext cx="4757511" cy="73664"/>
            <a:chOff x="4663053" y="5070564"/>
            <a:chExt cx="4757511" cy="73664"/>
          </a:xfrm>
        </p:grpSpPr>
        <p:grpSp>
          <p:nvGrpSpPr>
            <p:cNvPr id="181" name="Group 30"/>
            <p:cNvGrpSpPr/>
            <p:nvPr/>
          </p:nvGrpSpPr>
          <p:grpSpPr>
            <a:xfrm rot="5400000">
              <a:off x="6081210" y="3653876"/>
              <a:ext cx="70057" cy="2906372"/>
              <a:chOff x="1316675" y="2079797"/>
              <a:chExt cx="76440" cy="2906372"/>
            </a:xfrm>
          </p:grpSpPr>
          <p:cxnSp>
            <p:nvCxnSpPr>
              <p:cNvPr id="3145881" name="Straight Connector 31"/>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2" name="Straight Connector 32"/>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3" name="Straight Connector 33"/>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4" name="Straight Connector 34"/>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5" name="Straight Connector 35"/>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6" name="Straight Connector 36"/>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nvGrpSpPr>
            <p:cNvPr id="182" name="Group 143"/>
            <p:cNvGrpSpPr/>
            <p:nvPr/>
          </p:nvGrpSpPr>
          <p:grpSpPr>
            <a:xfrm rot="5400000">
              <a:off x="7883435" y="3656014"/>
              <a:ext cx="70057" cy="2906372"/>
              <a:chOff x="1316675" y="2079797"/>
              <a:chExt cx="76440" cy="2906372"/>
            </a:xfrm>
          </p:grpSpPr>
          <p:cxnSp>
            <p:nvCxnSpPr>
              <p:cNvPr id="3145887" name="Straight Connector 144"/>
              <p:cNvCxnSpPr>
                <a:cxnSpLocks/>
              </p:cNvCxnSpPr>
              <p:nvPr/>
            </p:nvCxnSpPr>
            <p:spPr bwMode="auto">
              <a:xfrm>
                <a:off x="1316675" y="2079797"/>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8" name="Straight Connector 145"/>
              <p:cNvCxnSpPr>
                <a:cxnSpLocks/>
              </p:cNvCxnSpPr>
              <p:nvPr/>
            </p:nvCxnSpPr>
            <p:spPr bwMode="auto">
              <a:xfrm>
                <a:off x="1316675" y="2661071"/>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89" name="Straight Connector 146"/>
              <p:cNvCxnSpPr>
                <a:cxnSpLocks/>
              </p:cNvCxnSpPr>
              <p:nvPr/>
            </p:nvCxnSpPr>
            <p:spPr bwMode="auto">
              <a:xfrm>
                <a:off x="1316675" y="3242345"/>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90" name="Straight Connector 147"/>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91" name="Straight Connector 148"/>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92" name="Straight Connector 149"/>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nvGrpSpPr>
            <p:cNvPr id="183" name="Group 150"/>
            <p:cNvGrpSpPr/>
            <p:nvPr/>
          </p:nvGrpSpPr>
          <p:grpSpPr>
            <a:xfrm rot="5400000">
              <a:off x="8804260" y="4524318"/>
              <a:ext cx="70057" cy="1162550"/>
              <a:chOff x="1316675" y="3823619"/>
              <a:chExt cx="76440" cy="1162550"/>
            </a:xfrm>
          </p:grpSpPr>
          <p:cxnSp>
            <p:nvCxnSpPr>
              <p:cNvPr id="3145893" name="Straight Connector 154"/>
              <p:cNvCxnSpPr>
                <a:cxnSpLocks/>
              </p:cNvCxnSpPr>
              <p:nvPr/>
            </p:nvCxnSpPr>
            <p:spPr bwMode="auto">
              <a:xfrm>
                <a:off x="1316675" y="3823619"/>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94" name="Straight Connector 155"/>
              <p:cNvCxnSpPr>
                <a:cxnSpLocks/>
              </p:cNvCxnSpPr>
              <p:nvPr/>
            </p:nvCxnSpPr>
            <p:spPr bwMode="auto">
              <a:xfrm>
                <a:off x="1316675" y="4404893"/>
                <a:ext cx="76440" cy="0"/>
              </a:xfrm>
              <a:prstGeom prst="line">
                <a:avLst/>
              </a:prstGeom>
              <a:noFill/>
              <a:ln w="28575" cap="flat" cmpd="sng" algn="ctr">
                <a:solidFill>
                  <a:schemeClr val="bg1"/>
                </a:solidFill>
                <a:prstDash val="solid"/>
                <a:round/>
                <a:headEnd type="none" w="med" len="med"/>
                <a:tailEnd type="none" w="med" len="med"/>
              </a:ln>
              <a:effectLst/>
            </p:spPr>
          </p:cxnSp>
          <p:cxnSp>
            <p:nvCxnSpPr>
              <p:cNvPr id="3145895" name="Straight Connector 156"/>
              <p:cNvCxnSpPr>
                <a:cxnSpLocks/>
              </p:cNvCxnSpPr>
              <p:nvPr/>
            </p:nvCxnSpPr>
            <p:spPr bwMode="auto">
              <a:xfrm>
                <a:off x="1316675" y="4986169"/>
                <a:ext cx="76440" cy="0"/>
              </a:xfrm>
              <a:prstGeom prst="line">
                <a:avLst/>
              </a:prstGeom>
              <a:noFill/>
              <a:ln w="28575" cap="flat" cmpd="sng" algn="ctr">
                <a:solidFill>
                  <a:schemeClr val="bg1"/>
                </a:solidFill>
                <a:prstDash val="solid"/>
                <a:round/>
                <a:headEnd type="none" w="med" len="med"/>
                <a:tailEnd type="none" w="med" len="med"/>
              </a:ln>
              <a:effectLst/>
            </p:spPr>
          </p:cxnSp>
        </p:grpSp>
      </p:grpSp>
      <p:sp>
        <p:nvSpPr>
          <p:cNvPr id="1049044" name="TextBox 158"/>
          <p:cNvSpPr txBox="1"/>
          <p:nvPr/>
        </p:nvSpPr>
        <p:spPr bwMode="auto">
          <a:xfrm>
            <a:off x="9026297"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18</a:t>
            </a:r>
          </a:p>
        </p:txBody>
      </p:sp>
      <p:sp>
        <p:nvSpPr>
          <p:cNvPr id="1049045" name="TextBox 159"/>
          <p:cNvSpPr txBox="1"/>
          <p:nvPr/>
        </p:nvSpPr>
        <p:spPr bwMode="auto">
          <a:xfrm>
            <a:off x="9335180"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21</a:t>
            </a:r>
          </a:p>
        </p:txBody>
      </p:sp>
      <p:sp>
        <p:nvSpPr>
          <p:cNvPr id="1049046" name="TextBox 160"/>
          <p:cNvSpPr txBox="1"/>
          <p:nvPr/>
        </p:nvSpPr>
        <p:spPr bwMode="auto">
          <a:xfrm>
            <a:off x="9645838"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24</a:t>
            </a:r>
          </a:p>
        </p:txBody>
      </p:sp>
      <p:sp>
        <p:nvSpPr>
          <p:cNvPr id="1049047" name="TextBox 161"/>
          <p:cNvSpPr txBox="1"/>
          <p:nvPr/>
        </p:nvSpPr>
        <p:spPr bwMode="auto">
          <a:xfrm>
            <a:off x="9935567"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27</a:t>
            </a:r>
          </a:p>
        </p:txBody>
      </p:sp>
      <p:sp>
        <p:nvSpPr>
          <p:cNvPr id="1049048" name="TextBox 162"/>
          <p:cNvSpPr txBox="1"/>
          <p:nvPr/>
        </p:nvSpPr>
        <p:spPr bwMode="auto">
          <a:xfrm>
            <a:off x="10235686"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30</a:t>
            </a:r>
          </a:p>
        </p:txBody>
      </p:sp>
      <p:sp>
        <p:nvSpPr>
          <p:cNvPr id="1049049" name="TextBox 163"/>
          <p:cNvSpPr txBox="1"/>
          <p:nvPr/>
        </p:nvSpPr>
        <p:spPr bwMode="auto">
          <a:xfrm>
            <a:off x="10550680"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33</a:t>
            </a:r>
          </a:p>
        </p:txBody>
      </p:sp>
      <p:sp>
        <p:nvSpPr>
          <p:cNvPr id="1049050" name="TextBox 164"/>
          <p:cNvSpPr txBox="1"/>
          <p:nvPr/>
        </p:nvSpPr>
        <p:spPr bwMode="auto">
          <a:xfrm>
            <a:off x="10841342"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36</a:t>
            </a:r>
          </a:p>
        </p:txBody>
      </p:sp>
      <p:sp>
        <p:nvSpPr>
          <p:cNvPr id="1049051" name="TextBox 165"/>
          <p:cNvSpPr txBox="1"/>
          <p:nvPr/>
        </p:nvSpPr>
        <p:spPr bwMode="auto">
          <a:xfrm>
            <a:off x="11141461"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39</a:t>
            </a:r>
          </a:p>
        </p:txBody>
      </p:sp>
      <p:sp>
        <p:nvSpPr>
          <p:cNvPr id="1049052" name="TextBox 166"/>
          <p:cNvSpPr txBox="1"/>
          <p:nvPr/>
        </p:nvSpPr>
        <p:spPr bwMode="auto">
          <a:xfrm>
            <a:off x="11456455" y="4792818"/>
            <a:ext cx="418704"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0" dirty="0">
                <a:solidFill>
                  <a:schemeClr val="bg1"/>
                </a:solidFill>
                <a:latin typeface="Calibri" panose="020F0502020204030204" pitchFamily="34" charset="0"/>
              </a:rPr>
              <a:t>42</a:t>
            </a:r>
          </a:p>
        </p:txBody>
      </p:sp>
      <p:sp>
        <p:nvSpPr>
          <p:cNvPr id="1049053" name="TextBox 167"/>
          <p:cNvSpPr txBox="1"/>
          <p:nvPr/>
        </p:nvSpPr>
        <p:spPr bwMode="auto">
          <a:xfrm>
            <a:off x="7242338"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39</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(0)</a:t>
            </a:r>
          </a:p>
        </p:txBody>
      </p:sp>
      <p:sp>
        <p:nvSpPr>
          <p:cNvPr id="1049054" name="TextBox 168"/>
          <p:cNvSpPr txBox="1"/>
          <p:nvPr/>
        </p:nvSpPr>
        <p:spPr bwMode="auto">
          <a:xfrm>
            <a:off x="7551221"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36</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(3)</a:t>
            </a:r>
          </a:p>
        </p:txBody>
      </p:sp>
      <p:sp>
        <p:nvSpPr>
          <p:cNvPr id="1049055" name="TextBox 169"/>
          <p:cNvSpPr txBox="1"/>
          <p:nvPr/>
        </p:nvSpPr>
        <p:spPr bwMode="auto">
          <a:xfrm>
            <a:off x="7861879"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27</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(4)</a:t>
            </a:r>
          </a:p>
        </p:txBody>
      </p:sp>
      <p:sp>
        <p:nvSpPr>
          <p:cNvPr id="1049056" name="TextBox 170"/>
          <p:cNvSpPr txBox="1"/>
          <p:nvPr/>
        </p:nvSpPr>
        <p:spPr bwMode="auto">
          <a:xfrm>
            <a:off x="8151608"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18</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(6)</a:t>
            </a:r>
          </a:p>
        </p:txBody>
      </p:sp>
      <p:sp>
        <p:nvSpPr>
          <p:cNvPr id="1049057" name="TextBox 171"/>
          <p:cNvSpPr txBox="1"/>
          <p:nvPr/>
        </p:nvSpPr>
        <p:spPr bwMode="auto">
          <a:xfrm>
            <a:off x="8451727"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18</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(6)</a:t>
            </a:r>
          </a:p>
        </p:txBody>
      </p:sp>
      <p:sp>
        <p:nvSpPr>
          <p:cNvPr id="1049058" name="TextBox 172"/>
          <p:cNvSpPr txBox="1"/>
          <p:nvPr/>
        </p:nvSpPr>
        <p:spPr bwMode="auto">
          <a:xfrm>
            <a:off x="8766721"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15</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(7)</a:t>
            </a:r>
          </a:p>
        </p:txBody>
      </p:sp>
      <p:sp>
        <p:nvSpPr>
          <p:cNvPr id="1049059" name="TextBox 173"/>
          <p:cNvSpPr txBox="1"/>
          <p:nvPr/>
        </p:nvSpPr>
        <p:spPr bwMode="auto">
          <a:xfrm>
            <a:off x="9038457" y="5314621"/>
            <a:ext cx="385042"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13</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(7)</a:t>
            </a:r>
          </a:p>
        </p:txBody>
      </p:sp>
      <p:sp>
        <p:nvSpPr>
          <p:cNvPr id="1049060" name="TextBox 174"/>
          <p:cNvSpPr txBox="1"/>
          <p:nvPr/>
        </p:nvSpPr>
        <p:spPr bwMode="auto">
          <a:xfrm>
            <a:off x="9301655"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10</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(10)</a:t>
            </a:r>
          </a:p>
        </p:txBody>
      </p:sp>
      <p:sp>
        <p:nvSpPr>
          <p:cNvPr id="1049061" name="TextBox 175"/>
          <p:cNvSpPr txBox="1"/>
          <p:nvPr/>
        </p:nvSpPr>
        <p:spPr bwMode="auto">
          <a:xfrm>
            <a:off x="9612313"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9</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(10)</a:t>
            </a:r>
          </a:p>
        </p:txBody>
      </p:sp>
      <p:sp>
        <p:nvSpPr>
          <p:cNvPr id="1049062" name="TextBox 176"/>
          <p:cNvSpPr txBox="1"/>
          <p:nvPr/>
        </p:nvSpPr>
        <p:spPr bwMode="auto">
          <a:xfrm>
            <a:off x="9919295"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8</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(11)</a:t>
            </a:r>
          </a:p>
        </p:txBody>
      </p:sp>
      <p:sp>
        <p:nvSpPr>
          <p:cNvPr id="1049063" name="TextBox 177"/>
          <p:cNvSpPr txBox="1"/>
          <p:nvPr/>
        </p:nvSpPr>
        <p:spPr bwMode="auto">
          <a:xfrm>
            <a:off x="10213663"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6</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(13)</a:t>
            </a:r>
          </a:p>
        </p:txBody>
      </p:sp>
      <p:sp>
        <p:nvSpPr>
          <p:cNvPr id="1049064" name="TextBox 178"/>
          <p:cNvSpPr txBox="1"/>
          <p:nvPr/>
        </p:nvSpPr>
        <p:spPr bwMode="auto">
          <a:xfrm>
            <a:off x="10522906"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3</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(16)</a:t>
            </a:r>
          </a:p>
        </p:txBody>
      </p:sp>
      <p:sp>
        <p:nvSpPr>
          <p:cNvPr id="1049065" name="TextBox 179"/>
          <p:cNvSpPr txBox="1"/>
          <p:nvPr/>
        </p:nvSpPr>
        <p:spPr bwMode="auto">
          <a:xfrm>
            <a:off x="10825070"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2</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(17)</a:t>
            </a:r>
          </a:p>
        </p:txBody>
      </p:sp>
      <p:sp>
        <p:nvSpPr>
          <p:cNvPr id="1049066" name="TextBox 180"/>
          <p:cNvSpPr txBox="1"/>
          <p:nvPr/>
        </p:nvSpPr>
        <p:spPr bwMode="auto">
          <a:xfrm>
            <a:off x="11125189"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0</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(18)</a:t>
            </a:r>
          </a:p>
        </p:txBody>
      </p:sp>
      <p:sp>
        <p:nvSpPr>
          <p:cNvPr id="1049067" name="TextBox 181"/>
          <p:cNvSpPr txBox="1"/>
          <p:nvPr/>
        </p:nvSpPr>
        <p:spPr bwMode="auto">
          <a:xfrm>
            <a:off x="11422930" y="5314621"/>
            <a:ext cx="476413" cy="523220"/>
          </a:xfrm>
          <a:prstGeom prst="rect">
            <a:avLst/>
          </a:prstGeom>
          <a:noFill/>
          <a:ln>
            <a:noFill/>
          </a:ln>
        </p:spPr>
        <p:txBody>
          <a:bodyPr wrap="none" rtlCol="0">
            <a:spAutoFit/>
          </a:bodyPr>
          <a:lstStyle/>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0</a:t>
            </a:r>
          </a:p>
          <a:p>
            <a:pPr algn="ctr">
              <a:lnSpc>
                <a:spcPct val="100000"/>
              </a:lnSpc>
              <a:spcBef>
                <a:spcPts val="0"/>
              </a:spcBef>
              <a:spcAft>
                <a:spcPct val="0"/>
              </a:spcAft>
              <a:buClrTx/>
              <a:buFontTx/>
              <a:buNone/>
            </a:pPr>
            <a:r>
              <a:rPr lang="en-US" sz="1400" b="0" dirty="0">
                <a:solidFill>
                  <a:schemeClr val="bg1"/>
                </a:solidFill>
                <a:latin typeface="Calibri" panose="020F0502020204030204" pitchFamily="34" charset="0"/>
              </a:rPr>
              <a:t>(18)</a:t>
            </a:r>
          </a:p>
        </p:txBody>
      </p:sp>
      <p:grpSp>
        <p:nvGrpSpPr>
          <p:cNvPr id="184" name="Group 185"/>
          <p:cNvGrpSpPr/>
          <p:nvPr/>
        </p:nvGrpSpPr>
        <p:grpSpPr>
          <a:xfrm>
            <a:off x="7453264" y="2015148"/>
            <a:ext cx="3601453" cy="2747211"/>
            <a:chOff x="7475621" y="2334126"/>
            <a:chExt cx="3601453" cy="2747211"/>
          </a:xfrm>
        </p:grpSpPr>
        <p:sp>
          <p:nvSpPr>
            <p:cNvPr id="1049068" name="Freeform: Shape 183"/>
            <p:cNvSpPr/>
            <p:nvPr/>
          </p:nvSpPr>
          <p:spPr bwMode="auto">
            <a:xfrm>
              <a:off x="7475621" y="2334126"/>
              <a:ext cx="409074" cy="368969"/>
            </a:xfrm>
            <a:custGeom>
              <a:avLst/>
              <a:gdLst>
                <a:gd name="connsiteX0" fmla="*/ 0 w 409074"/>
                <a:gd name="connsiteY0" fmla="*/ 0 h 368969"/>
                <a:gd name="connsiteX1" fmla="*/ 324853 w 409074"/>
                <a:gd name="connsiteY1" fmla="*/ 0 h 368969"/>
                <a:gd name="connsiteX2" fmla="*/ 324853 w 409074"/>
                <a:gd name="connsiteY2" fmla="*/ 180474 h 368969"/>
                <a:gd name="connsiteX3" fmla="*/ 332874 w 409074"/>
                <a:gd name="connsiteY3" fmla="*/ 188495 h 368969"/>
                <a:gd name="connsiteX4" fmla="*/ 332874 w 409074"/>
                <a:gd name="connsiteY4" fmla="*/ 304800 h 368969"/>
                <a:gd name="connsiteX5" fmla="*/ 409074 w 409074"/>
                <a:gd name="connsiteY5" fmla="*/ 304800 h 368969"/>
                <a:gd name="connsiteX6" fmla="*/ 409074 w 409074"/>
                <a:gd name="connsiteY6" fmla="*/ 368969 h 368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074" h="368969">
                  <a:moveTo>
                    <a:pt x="0" y="0"/>
                  </a:moveTo>
                  <a:lnTo>
                    <a:pt x="324853" y="0"/>
                  </a:lnTo>
                  <a:lnTo>
                    <a:pt x="324853" y="180474"/>
                  </a:lnTo>
                  <a:lnTo>
                    <a:pt x="332874" y="188495"/>
                  </a:lnTo>
                  <a:lnTo>
                    <a:pt x="332874" y="304800"/>
                  </a:lnTo>
                  <a:lnTo>
                    <a:pt x="409074" y="304800"/>
                  </a:lnTo>
                  <a:lnTo>
                    <a:pt x="409074" y="368969"/>
                  </a:lnTo>
                </a:path>
              </a:pathLst>
            </a:custGeom>
            <a:noFill/>
            <a:ln w="28575">
              <a:solidFill>
                <a:schemeClr val="accent1"/>
              </a:solidFill>
              <a:miter lim="800000"/>
              <a:headEnd/>
              <a:tailEnd/>
            </a:ln>
          </p:spPr>
          <p:txBody>
            <a:bodyPr rtlCol="0" anchor="ctr"/>
            <a:lstStyle/>
            <a:p>
              <a:pPr algn="ctr"/>
              <a:endParaRPr lang="en-US" dirty="0"/>
            </a:p>
          </p:txBody>
        </p:sp>
        <p:sp>
          <p:nvSpPr>
            <p:cNvPr id="1049069" name="Freeform: Shape 184"/>
            <p:cNvSpPr/>
            <p:nvPr/>
          </p:nvSpPr>
          <p:spPr bwMode="auto">
            <a:xfrm>
              <a:off x="7900737" y="2683042"/>
              <a:ext cx="3176337" cy="2398295"/>
            </a:xfrm>
            <a:custGeom>
              <a:avLst/>
              <a:gdLst>
                <a:gd name="connsiteX0" fmla="*/ 0 w 3176337"/>
                <a:gd name="connsiteY0" fmla="*/ 0 h 2398295"/>
                <a:gd name="connsiteX1" fmla="*/ 0 w 3176337"/>
                <a:gd name="connsiteY1" fmla="*/ 108284 h 2398295"/>
                <a:gd name="connsiteX2" fmla="*/ 144379 w 3176337"/>
                <a:gd name="connsiteY2" fmla="*/ 108284 h 2398295"/>
                <a:gd name="connsiteX3" fmla="*/ 144379 w 3176337"/>
                <a:gd name="connsiteY3" fmla="*/ 248653 h 2398295"/>
                <a:gd name="connsiteX4" fmla="*/ 184484 w 3176337"/>
                <a:gd name="connsiteY4" fmla="*/ 248653 h 2398295"/>
                <a:gd name="connsiteX5" fmla="*/ 184484 w 3176337"/>
                <a:gd name="connsiteY5" fmla="*/ 493295 h 2398295"/>
                <a:gd name="connsiteX6" fmla="*/ 240631 w 3176337"/>
                <a:gd name="connsiteY6" fmla="*/ 493295 h 2398295"/>
                <a:gd name="connsiteX7" fmla="*/ 240631 w 3176337"/>
                <a:gd name="connsiteY7" fmla="*/ 577516 h 2398295"/>
                <a:gd name="connsiteX8" fmla="*/ 356937 w 3176337"/>
                <a:gd name="connsiteY8" fmla="*/ 577516 h 2398295"/>
                <a:gd name="connsiteX9" fmla="*/ 356937 w 3176337"/>
                <a:gd name="connsiteY9" fmla="*/ 657726 h 2398295"/>
                <a:gd name="connsiteX10" fmla="*/ 364958 w 3176337"/>
                <a:gd name="connsiteY10" fmla="*/ 657726 h 2398295"/>
                <a:gd name="connsiteX11" fmla="*/ 364958 w 3176337"/>
                <a:gd name="connsiteY11" fmla="*/ 741947 h 2398295"/>
                <a:gd name="connsiteX12" fmla="*/ 385010 w 3176337"/>
                <a:gd name="connsiteY12" fmla="*/ 741947 h 2398295"/>
                <a:gd name="connsiteX13" fmla="*/ 385010 w 3176337"/>
                <a:gd name="connsiteY13" fmla="*/ 834190 h 2398295"/>
                <a:gd name="connsiteX14" fmla="*/ 842210 w 3176337"/>
                <a:gd name="connsiteY14" fmla="*/ 834190 h 2398295"/>
                <a:gd name="connsiteX15" fmla="*/ 842210 w 3176337"/>
                <a:gd name="connsiteY15" fmla="*/ 918411 h 2398295"/>
                <a:gd name="connsiteX16" fmla="*/ 926431 w 3176337"/>
                <a:gd name="connsiteY16" fmla="*/ 918411 h 2398295"/>
                <a:gd name="connsiteX17" fmla="*/ 926431 w 3176337"/>
                <a:gd name="connsiteY17" fmla="*/ 1006642 h 2398295"/>
                <a:gd name="connsiteX18" fmla="*/ 1183105 w 3176337"/>
                <a:gd name="connsiteY18" fmla="*/ 1006642 h 2398295"/>
                <a:gd name="connsiteX19" fmla="*/ 1183105 w 3176337"/>
                <a:gd name="connsiteY19" fmla="*/ 1102895 h 2398295"/>
                <a:gd name="connsiteX20" fmla="*/ 1267326 w 3176337"/>
                <a:gd name="connsiteY20" fmla="*/ 1102895 h 2398295"/>
                <a:gd name="connsiteX21" fmla="*/ 1267326 w 3176337"/>
                <a:gd name="connsiteY21" fmla="*/ 1191126 h 2398295"/>
                <a:gd name="connsiteX22" fmla="*/ 1852863 w 3176337"/>
                <a:gd name="connsiteY22" fmla="*/ 1191126 h 2398295"/>
                <a:gd name="connsiteX23" fmla="*/ 1852863 w 3176337"/>
                <a:gd name="connsiteY23" fmla="*/ 1307432 h 2398295"/>
                <a:gd name="connsiteX24" fmla="*/ 3176337 w 3176337"/>
                <a:gd name="connsiteY24" fmla="*/ 1307432 h 2398295"/>
                <a:gd name="connsiteX25" fmla="*/ 3176337 w 3176337"/>
                <a:gd name="connsiteY25" fmla="*/ 2398295 h 2398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176337" h="2398295">
                  <a:moveTo>
                    <a:pt x="0" y="0"/>
                  </a:moveTo>
                  <a:lnTo>
                    <a:pt x="0" y="108284"/>
                  </a:lnTo>
                  <a:lnTo>
                    <a:pt x="144379" y="108284"/>
                  </a:lnTo>
                  <a:lnTo>
                    <a:pt x="144379" y="248653"/>
                  </a:lnTo>
                  <a:lnTo>
                    <a:pt x="184484" y="248653"/>
                  </a:lnTo>
                  <a:lnTo>
                    <a:pt x="184484" y="493295"/>
                  </a:lnTo>
                  <a:lnTo>
                    <a:pt x="240631" y="493295"/>
                  </a:lnTo>
                  <a:lnTo>
                    <a:pt x="240631" y="577516"/>
                  </a:lnTo>
                  <a:lnTo>
                    <a:pt x="356937" y="577516"/>
                  </a:lnTo>
                  <a:lnTo>
                    <a:pt x="356937" y="657726"/>
                  </a:lnTo>
                  <a:lnTo>
                    <a:pt x="364958" y="657726"/>
                  </a:lnTo>
                  <a:lnTo>
                    <a:pt x="364958" y="741947"/>
                  </a:lnTo>
                  <a:lnTo>
                    <a:pt x="385010" y="741947"/>
                  </a:lnTo>
                  <a:lnTo>
                    <a:pt x="385010" y="834190"/>
                  </a:lnTo>
                  <a:lnTo>
                    <a:pt x="842210" y="834190"/>
                  </a:lnTo>
                  <a:lnTo>
                    <a:pt x="842210" y="918411"/>
                  </a:lnTo>
                  <a:lnTo>
                    <a:pt x="926431" y="918411"/>
                  </a:lnTo>
                  <a:lnTo>
                    <a:pt x="926431" y="1006642"/>
                  </a:lnTo>
                  <a:lnTo>
                    <a:pt x="1183105" y="1006642"/>
                  </a:lnTo>
                  <a:lnTo>
                    <a:pt x="1183105" y="1102895"/>
                  </a:lnTo>
                  <a:lnTo>
                    <a:pt x="1267326" y="1102895"/>
                  </a:lnTo>
                  <a:lnTo>
                    <a:pt x="1267326" y="1191126"/>
                  </a:lnTo>
                  <a:lnTo>
                    <a:pt x="1852863" y="1191126"/>
                  </a:lnTo>
                  <a:lnTo>
                    <a:pt x="1852863" y="1307432"/>
                  </a:lnTo>
                  <a:lnTo>
                    <a:pt x="3176337" y="1307432"/>
                  </a:lnTo>
                  <a:lnTo>
                    <a:pt x="3176337" y="2398295"/>
                  </a:lnTo>
                </a:path>
              </a:pathLst>
            </a:custGeom>
            <a:noFill/>
            <a:ln w="28575">
              <a:solidFill>
                <a:schemeClr val="accent1"/>
              </a:solidFill>
              <a:miter lim="800000"/>
              <a:headEnd/>
              <a:tailEnd/>
            </a:ln>
          </p:spPr>
          <p:txBody>
            <a:bodyPr rtlCol="0" anchor="ctr"/>
            <a:lstStyle/>
            <a:p>
              <a:pPr algn="ctr"/>
              <a:endParaRPr lang="en-US" dirty="0"/>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116" name="Title 1"/>
          <p:cNvSpPr>
            <a:spLocks noGrp="1"/>
          </p:cNvSpPr>
          <p:nvPr>
            <p:ph type="title"/>
          </p:nvPr>
        </p:nvSpPr>
        <p:spPr/>
        <p:txBody>
          <a:bodyPr/>
          <a:lstStyle/>
          <a:p>
            <a:r>
              <a:rPr lang="en-US" sz="3200" dirty="0"/>
              <a:t>BOND-003 Cohort 3:  Intravesical Cretostimogene Grenadenorepvec for High-Risk BCG-Unresponsive NMIBC</a:t>
            </a:r>
          </a:p>
        </p:txBody>
      </p:sp>
      <p:sp>
        <p:nvSpPr>
          <p:cNvPr id="1049117" name="Text Box 23"/>
          <p:cNvSpPr txBox="1">
            <a:spLocks noChangeArrowheads="1"/>
          </p:cNvSpPr>
          <p:nvPr/>
        </p:nvSpPr>
        <p:spPr bwMode="auto">
          <a:xfrm>
            <a:off x="627165" y="1978512"/>
            <a:ext cx="3149599" cy="2031325"/>
          </a:xfrm>
          <a:prstGeom prst="rect">
            <a:avLst/>
          </a:prstGeom>
          <a:noFill/>
          <a:ln>
            <a:noFill/>
          </a:ln>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nSpc>
                <a:spcPct val="100000"/>
              </a:lnSpc>
              <a:spcBef>
                <a:spcPct val="0"/>
              </a:spcBef>
              <a:spcAft>
                <a:spcPct val="0"/>
              </a:spcAft>
              <a:buClrTx/>
              <a:buNone/>
            </a:pPr>
            <a:r>
              <a:rPr lang="en-GB" altLang="en-US" sz="1400" b="0" dirty="0">
                <a:solidFill>
                  <a:schemeClr val="bg1"/>
                </a:solidFill>
                <a:latin typeface="Calibri" panose="020F0502020204030204" pitchFamily="34" charset="0"/>
              </a:rPr>
              <a:t>Pathologically confirmed high-risk BCG- unresponsive NMIBC with CIS +/- HG Ta/T1 (N = 112) </a:t>
            </a:r>
          </a:p>
          <a:p>
            <a:pPr>
              <a:lnSpc>
                <a:spcPct val="100000"/>
              </a:lnSpc>
              <a:spcBef>
                <a:spcPct val="0"/>
              </a:spcBef>
              <a:spcAft>
                <a:spcPct val="0"/>
              </a:spcAft>
              <a:buClrTx/>
              <a:buNone/>
            </a:pPr>
            <a:endParaRPr lang="en-GB" altLang="en-US" sz="1400" b="0" dirty="0">
              <a:solidFill>
                <a:schemeClr val="bg1"/>
              </a:solidFill>
              <a:latin typeface="Calibri" panose="020F0502020204030204" pitchFamily="34" charset="0"/>
            </a:endParaRPr>
          </a:p>
          <a:p>
            <a:pPr marL="285750" indent="-285750">
              <a:lnSpc>
                <a:spcPct val="100000"/>
              </a:lnSpc>
              <a:spcBef>
                <a:spcPct val="0"/>
              </a:spcBef>
              <a:spcAft>
                <a:spcPct val="0"/>
              </a:spcAft>
              <a:buClrTx/>
            </a:pPr>
            <a:r>
              <a:rPr lang="en-GB" altLang="en-US" sz="1400" b="0" dirty="0">
                <a:solidFill>
                  <a:schemeClr val="bg1"/>
                </a:solidFill>
                <a:latin typeface="Calibri" panose="020F0502020204030204" pitchFamily="34" charset="0"/>
              </a:rPr>
              <a:t>All HG Ta/T1 disease resected prior to treatment</a:t>
            </a:r>
          </a:p>
          <a:p>
            <a:pPr marL="285750" indent="-285750">
              <a:lnSpc>
                <a:spcPct val="100000"/>
              </a:lnSpc>
              <a:spcBef>
                <a:spcPct val="0"/>
              </a:spcBef>
              <a:spcAft>
                <a:spcPct val="0"/>
              </a:spcAft>
              <a:buClrTx/>
            </a:pPr>
            <a:r>
              <a:rPr lang="en-GB" altLang="en-US" sz="1400" i="1" dirty="0">
                <a:solidFill>
                  <a:schemeClr val="bg1"/>
                </a:solidFill>
                <a:latin typeface="Calibri" panose="020F0502020204030204" pitchFamily="34" charset="0"/>
              </a:rPr>
              <a:t>Mandatory biopsies at 12-mo assessment</a:t>
            </a:r>
            <a:r>
              <a:rPr lang="en-GB" altLang="en-US" sz="1400" i="1" baseline="30000" dirty="0">
                <a:solidFill>
                  <a:schemeClr val="bg1"/>
                </a:solidFill>
                <a:latin typeface="Calibri" panose="020F0502020204030204" pitchFamily="34" charset="0"/>
              </a:rPr>
              <a:t>*</a:t>
            </a:r>
            <a:r>
              <a:rPr lang="en-GB" altLang="en-US" sz="1400" i="1" dirty="0">
                <a:solidFill>
                  <a:schemeClr val="bg1"/>
                </a:solidFill>
                <a:latin typeface="Calibri" panose="020F0502020204030204" pitchFamily="34" charset="0"/>
              </a:rPr>
              <a:t> </a:t>
            </a:r>
            <a:endParaRPr lang="en-GB" altLang="en-US" sz="1400" b="0" dirty="0">
              <a:solidFill>
                <a:schemeClr val="bg1"/>
              </a:solidFill>
              <a:latin typeface="Calibri" panose="020F0502020204030204" pitchFamily="34" charset="0"/>
            </a:endParaRPr>
          </a:p>
          <a:p>
            <a:pPr marL="342900" indent="-342900" algn="ctr">
              <a:lnSpc>
                <a:spcPct val="100000"/>
              </a:lnSpc>
              <a:spcBef>
                <a:spcPct val="0"/>
              </a:spcBef>
              <a:spcAft>
                <a:spcPct val="0"/>
              </a:spcAft>
              <a:buClrTx/>
              <a:buFontTx/>
              <a:buAutoNum type="arabicPeriod"/>
            </a:pPr>
            <a:endParaRPr lang="en-US" altLang="en-US" sz="1400" dirty="0">
              <a:solidFill>
                <a:schemeClr val="bg1"/>
              </a:solidFill>
              <a:latin typeface="Calibri" panose="020F0502020204030204" pitchFamily="34" charset="0"/>
            </a:endParaRPr>
          </a:p>
        </p:txBody>
      </p:sp>
      <p:sp>
        <p:nvSpPr>
          <p:cNvPr id="1049118" name="Rectangle 24"/>
          <p:cNvSpPr>
            <a:spLocks noChangeArrowheads="1"/>
          </p:cNvSpPr>
          <p:nvPr/>
        </p:nvSpPr>
        <p:spPr bwMode="auto">
          <a:xfrm>
            <a:off x="4038465" y="1644197"/>
            <a:ext cx="2657681" cy="2255716"/>
          </a:xfrm>
          <a:prstGeom prst="rect">
            <a:avLst/>
          </a:prstGeom>
          <a:solidFill>
            <a:schemeClr val="accent1"/>
          </a:solidFill>
          <a:ln w="9525">
            <a:noFill/>
            <a:miter lim="800000"/>
            <a:headEnd/>
            <a:tailEnd/>
          </a:ln>
        </p:spPr>
        <p:txBody>
          <a:bodyPr wrap="none" anchor="ctr" anchorCtr="1"/>
          <a:lstStyle/>
          <a:p>
            <a:pPr algn="ctr"/>
            <a:r>
              <a:rPr lang="en-US" sz="1400" dirty="0">
                <a:latin typeface="Calibri" panose="020F0502020204030204" pitchFamily="34" charset="0"/>
                <a:cs typeface="Arial" charset="0"/>
              </a:rPr>
              <a:t>Induction Course </a:t>
            </a:r>
          </a:p>
          <a:p>
            <a:pPr algn="ctr"/>
            <a:r>
              <a:rPr lang="en-US" sz="1400" b="0" dirty="0">
                <a:latin typeface="Calibri" panose="020F0502020204030204" pitchFamily="34" charset="0"/>
                <a:cs typeface="Arial" charset="0"/>
              </a:rPr>
              <a:t>Weekly x 6 </a:t>
            </a:r>
          </a:p>
          <a:p>
            <a:pPr algn="ctr"/>
            <a:endParaRPr lang="en-US" sz="1400" b="0" dirty="0">
              <a:latin typeface="Calibri" panose="020F0502020204030204" pitchFamily="34" charset="0"/>
              <a:cs typeface="Arial" charset="0"/>
            </a:endParaRPr>
          </a:p>
          <a:p>
            <a:pPr algn="ctr"/>
            <a:r>
              <a:rPr lang="en-US" sz="1400" dirty="0">
                <a:latin typeface="Calibri" panose="020F0502020204030204" pitchFamily="34" charset="0"/>
                <a:cs typeface="Arial" charset="0"/>
              </a:rPr>
              <a:t>Second Induction</a:t>
            </a:r>
            <a:r>
              <a:rPr lang="en-US" sz="1400" baseline="30000" dirty="0">
                <a:latin typeface="Calibri" panose="020F0502020204030204" pitchFamily="34" charset="0"/>
                <a:cs typeface="Arial" charset="0"/>
              </a:rPr>
              <a:t>†</a:t>
            </a:r>
            <a:r>
              <a:rPr lang="en-US" sz="1400" dirty="0">
                <a:latin typeface="Calibri" panose="020F0502020204030204" pitchFamily="34" charset="0"/>
                <a:cs typeface="Arial" charset="0"/>
              </a:rPr>
              <a:t>:</a:t>
            </a:r>
          </a:p>
          <a:p>
            <a:pPr algn="ctr"/>
            <a:r>
              <a:rPr lang="en-US" sz="1400" b="0" dirty="0">
                <a:latin typeface="Calibri" panose="020F0502020204030204" pitchFamily="34" charset="0"/>
                <a:cs typeface="Arial" charset="0"/>
              </a:rPr>
              <a:t>Weekly x 6 for </a:t>
            </a:r>
            <a:r>
              <a:rPr lang="en-US" sz="1400" b="0" i="1" dirty="0">
                <a:latin typeface="Calibri" panose="020F0502020204030204" pitchFamily="34" charset="0"/>
                <a:cs typeface="Arial" charset="0"/>
              </a:rPr>
              <a:t>nonresponders</a:t>
            </a:r>
            <a:r>
              <a:rPr lang="en-US" sz="1400" b="0" dirty="0">
                <a:latin typeface="Calibri" panose="020F0502020204030204" pitchFamily="34" charset="0"/>
                <a:cs typeface="Arial" charset="0"/>
              </a:rPr>
              <a:t> </a:t>
            </a:r>
          </a:p>
          <a:p>
            <a:pPr algn="ctr"/>
            <a:endParaRPr lang="en-US" sz="1400" b="0" dirty="0">
              <a:latin typeface="Calibri" panose="020F0502020204030204" pitchFamily="34" charset="0"/>
              <a:cs typeface="Arial" charset="0"/>
            </a:endParaRPr>
          </a:p>
          <a:p>
            <a:pPr algn="ctr"/>
            <a:r>
              <a:rPr lang="en-US" sz="1400" dirty="0">
                <a:latin typeface="Calibri" panose="020F0502020204030204" pitchFamily="34" charset="0"/>
                <a:cs typeface="Arial" charset="0"/>
              </a:rPr>
              <a:t>Maintenance Course:</a:t>
            </a:r>
          </a:p>
          <a:p>
            <a:pPr algn="ctr"/>
            <a:r>
              <a:rPr lang="en-US" sz="1400" b="0" dirty="0">
                <a:latin typeface="Calibri" panose="020F0502020204030204" pitchFamily="34" charset="0"/>
                <a:cs typeface="Arial" charset="0"/>
              </a:rPr>
              <a:t>Weekly x 3 Q3M for Yr 1 </a:t>
            </a:r>
          </a:p>
          <a:p>
            <a:pPr algn="ctr"/>
            <a:r>
              <a:rPr lang="en-US" sz="1400" b="0" dirty="0">
                <a:latin typeface="Calibri" panose="020F0502020204030204" pitchFamily="34" charset="0"/>
                <a:cs typeface="Arial" charset="0"/>
              </a:rPr>
              <a:t>Weekly x 3 Q6M for Yr 2-3</a:t>
            </a:r>
          </a:p>
        </p:txBody>
      </p:sp>
      <p:sp>
        <p:nvSpPr>
          <p:cNvPr id="1049119" name="Text Box 31"/>
          <p:cNvSpPr txBox="1">
            <a:spLocks noChangeArrowheads="1"/>
          </p:cNvSpPr>
          <p:nvPr/>
        </p:nvSpPr>
        <p:spPr bwMode="auto">
          <a:xfrm>
            <a:off x="609759" y="4886576"/>
            <a:ext cx="8230295" cy="1017844"/>
          </a:xfrm>
          <a:prstGeom prst="rect">
            <a:avLst/>
          </a:prstGeom>
          <a:noFill/>
          <a:ln>
            <a:noFill/>
          </a:ln>
        </p:spPr>
        <p:txBody>
          <a:bodyPr wrap="square" lIns="90000" tIns="46800" rIns="90000" bIns="46800">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342900" indent="-342900">
              <a:lnSpc>
                <a:spcPct val="100000"/>
              </a:lnSpc>
              <a:spcBef>
                <a:spcPct val="0"/>
              </a:spcBef>
              <a:spcAft>
                <a:spcPct val="0"/>
              </a:spcAft>
              <a:buClrTx/>
            </a:pPr>
            <a:r>
              <a:rPr lang="en-US" altLang="en-US" sz="2000" dirty="0">
                <a:solidFill>
                  <a:schemeClr val="bg1"/>
                </a:solidFill>
                <a:latin typeface="Calibri" panose="020F0502020204030204" pitchFamily="34" charset="0"/>
              </a:rPr>
              <a:t>Primary Endpoint: </a:t>
            </a:r>
            <a:r>
              <a:rPr lang="en-US" altLang="en-US" sz="2000" b="0" dirty="0">
                <a:solidFill>
                  <a:schemeClr val="bg1"/>
                </a:solidFill>
                <a:latin typeface="Calibri" panose="020F0502020204030204" pitchFamily="34" charset="0"/>
              </a:rPr>
              <a:t>CR at any time </a:t>
            </a:r>
          </a:p>
          <a:p>
            <a:pPr marL="342900" indent="-342900">
              <a:lnSpc>
                <a:spcPct val="100000"/>
              </a:lnSpc>
              <a:spcBef>
                <a:spcPct val="0"/>
              </a:spcBef>
              <a:spcAft>
                <a:spcPct val="0"/>
              </a:spcAft>
              <a:buClrTx/>
            </a:pPr>
            <a:endParaRPr lang="en-US" altLang="en-US" sz="2000" dirty="0">
              <a:solidFill>
                <a:schemeClr val="bg1"/>
              </a:solidFill>
              <a:latin typeface="Calibri" panose="020F0502020204030204" pitchFamily="34" charset="0"/>
            </a:endParaRPr>
          </a:p>
          <a:p>
            <a:pPr marL="342900" indent="-342900">
              <a:lnSpc>
                <a:spcPct val="100000"/>
              </a:lnSpc>
              <a:spcBef>
                <a:spcPct val="0"/>
              </a:spcBef>
              <a:spcAft>
                <a:spcPct val="0"/>
              </a:spcAft>
              <a:buClrTx/>
            </a:pPr>
            <a:r>
              <a:rPr lang="en-US" altLang="en-US" sz="2000" dirty="0">
                <a:solidFill>
                  <a:schemeClr val="bg1"/>
                </a:solidFill>
                <a:latin typeface="Calibri" panose="020F0502020204030204" pitchFamily="34" charset="0"/>
              </a:rPr>
              <a:t>Secondary Endpoints: </a:t>
            </a:r>
            <a:r>
              <a:rPr lang="en-US" altLang="en-US" sz="2000" b="0" dirty="0">
                <a:solidFill>
                  <a:schemeClr val="bg1"/>
                </a:solidFill>
                <a:latin typeface="Calibri" panose="020F0502020204030204" pitchFamily="34" charset="0"/>
              </a:rPr>
              <a:t>CR at 12 mo, DoR, RFS, PFS, CFS, safety</a:t>
            </a:r>
          </a:p>
        </p:txBody>
      </p:sp>
      <p:sp>
        <p:nvSpPr>
          <p:cNvPr id="1049120" name="Line 33"/>
          <p:cNvSpPr>
            <a:spLocks noChangeShapeType="1"/>
          </p:cNvSpPr>
          <p:nvPr/>
        </p:nvSpPr>
        <p:spPr bwMode="auto">
          <a:xfrm flipV="1">
            <a:off x="3589075" y="2777442"/>
            <a:ext cx="373323" cy="0"/>
          </a:xfrm>
          <a:prstGeom prst="line">
            <a:avLst/>
          </a:prstGeom>
          <a:noFill/>
          <a:ln w="28575">
            <a:solidFill>
              <a:schemeClr val="bg1"/>
            </a:solidFill>
            <a:round/>
            <a:headEnd/>
            <a:tailEnd type="triangle" w="med" len="med"/>
          </a:ln>
        </p:spPr>
        <p:txBody>
          <a:bodyPr/>
          <a:lstStyle/>
          <a:p>
            <a:endParaRPr lang="en-US" sz="1400" dirty="0">
              <a:solidFill>
                <a:schemeClr val="bg1"/>
              </a:solidFill>
              <a:latin typeface="Calibri" panose="020F0502020204030204" pitchFamily="34" charset="0"/>
            </a:endParaRPr>
          </a:p>
        </p:txBody>
      </p:sp>
      <p:sp>
        <p:nvSpPr>
          <p:cNvPr id="1049121" name="TextBox 7"/>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NCT04452591. Tyson. AUA 2025. Abstr P2s. </a:t>
            </a:r>
            <a:endPar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endParaRPr>
          </a:p>
        </p:txBody>
      </p:sp>
      <p:graphicFrame>
        <p:nvGraphicFramePr>
          <p:cNvPr id="4194312" name="Table 9"/>
          <p:cNvGraphicFramePr>
            <a:graphicFrameLocks noGrp="1"/>
          </p:cNvGraphicFramePr>
          <p:nvPr/>
        </p:nvGraphicFramePr>
        <p:xfrm>
          <a:off x="6897912" y="1600200"/>
          <a:ext cx="5029926" cy="1676400"/>
        </p:xfrm>
        <a:graphic>
          <a:graphicData uri="http://schemas.openxmlformats.org/drawingml/2006/table">
            <a:tbl>
              <a:tblPr firstRow="1" bandRow="1">
                <a:tableStyleId>{93296810-A885-4BE3-A3E7-6D5BEEA58F35}</a:tableStyleId>
              </a:tblPr>
              <a:tblGrid>
                <a:gridCol w="1148358">
                  <a:extLst>
                    <a:ext uri="{9D8B030D-6E8A-4147-A177-3AD203B41FA5}">
                      <a16:colId xmlns:a16="http://schemas.microsoft.com/office/drawing/2014/main" val="20000"/>
                    </a:ext>
                  </a:extLst>
                </a:gridCol>
                <a:gridCol w="1989508">
                  <a:extLst>
                    <a:ext uri="{9D8B030D-6E8A-4147-A177-3AD203B41FA5}">
                      <a16:colId xmlns:a16="http://schemas.microsoft.com/office/drawing/2014/main" val="20001"/>
                    </a:ext>
                  </a:extLst>
                </a:gridCol>
                <a:gridCol w="1892060">
                  <a:extLst>
                    <a:ext uri="{9D8B030D-6E8A-4147-A177-3AD203B41FA5}">
                      <a16:colId xmlns:a16="http://schemas.microsoft.com/office/drawing/2014/main" val="20002"/>
                    </a:ext>
                  </a:extLst>
                </a:gridCol>
              </a:tblGrid>
              <a:tr h="476568">
                <a:tc>
                  <a:txBody>
                    <a:bodyPr/>
                    <a:lstStyle/>
                    <a:p>
                      <a:r>
                        <a:rPr lang="en-US" sz="1400" dirty="0"/>
                        <a:t>CR Landmark</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sz="1400" dirty="0"/>
                        <a:t>CR Rate, % (95% CI)</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sz="1400" dirty="0"/>
                        <a:t>CR by K-M Est, % </a:t>
                      </a:r>
                    </a:p>
                    <a:p>
                      <a:pPr algn="ctr"/>
                      <a:r>
                        <a:rPr lang="en-US" sz="1400" dirty="0"/>
                        <a:t>(95% CI)</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476568">
                <a:tc>
                  <a:txBody>
                    <a:bodyPr/>
                    <a:lstStyle/>
                    <a:p>
                      <a:r>
                        <a:rPr lang="en-US" sz="1400" dirty="0">
                          <a:solidFill>
                            <a:schemeClr val="bg1"/>
                          </a:solidFill>
                        </a:rPr>
                        <a:t>12-mo</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46.4% ( 36.9-56.1) </a:t>
                      </a:r>
                    </a:p>
                    <a:p>
                      <a:pPr algn="ctr"/>
                      <a:r>
                        <a:rPr lang="en-US" sz="1200" dirty="0">
                          <a:solidFill>
                            <a:schemeClr val="bg1"/>
                          </a:solidFill>
                        </a:rPr>
                        <a:t>51/110 Patients</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50.7% ( 40.9-59.8) </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476568">
                <a:tc>
                  <a:txBody>
                    <a:bodyPr/>
                    <a:lstStyle/>
                    <a:p>
                      <a:r>
                        <a:rPr lang="en-US" sz="1400" dirty="0">
                          <a:solidFill>
                            <a:schemeClr val="bg1"/>
                          </a:solidFill>
                        </a:rPr>
                        <a:t>24-mo</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dirty="0">
                          <a:solidFill>
                            <a:schemeClr val="bg1"/>
                          </a:solidFill>
                        </a:rPr>
                        <a:t>33.7% (24.8-43.8)</a:t>
                      </a:r>
                    </a:p>
                    <a:p>
                      <a:pPr algn="ctr"/>
                      <a:r>
                        <a:rPr lang="en-US" sz="1200" dirty="0">
                          <a:solidFill>
                            <a:schemeClr val="bg1"/>
                          </a:solidFill>
                        </a:rPr>
                        <a:t>34/101 evaluable patients, pending 9 ongoing CRs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42.3% ( 32.7-51.6)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bl>
          </a:graphicData>
        </a:graphic>
      </p:graphicFrame>
      <p:sp>
        <p:nvSpPr>
          <p:cNvPr id="1049122" name="Content Placeholder 2"/>
          <p:cNvSpPr txBox="1"/>
          <p:nvPr/>
        </p:nvSpPr>
        <p:spPr bwMode="auto">
          <a:xfrm>
            <a:off x="6986298" y="3327471"/>
            <a:ext cx="4615324" cy="2384314"/>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r>
              <a:rPr lang="en-US" sz="2000" kern="0" dirty="0"/>
              <a:t>Overall CR: 75.5% (95%CI: 66.3-83.2)</a:t>
            </a:r>
          </a:p>
          <a:p>
            <a:pPr lvl="1"/>
            <a:r>
              <a:rPr lang="en-US" sz="2000" b="0" kern="0" dirty="0"/>
              <a:t>All CRs were centrally confirmed </a:t>
            </a:r>
          </a:p>
          <a:p>
            <a:r>
              <a:rPr lang="en-US" sz="2000" b="0" kern="0" dirty="0"/>
              <a:t>97.3% free from progression to MIBC at Mo 24</a:t>
            </a:r>
          </a:p>
          <a:p>
            <a:r>
              <a:rPr lang="en-US" sz="2000" b="0" kern="0" dirty="0"/>
              <a:t>Median DoR: 27.4 mo</a:t>
            </a:r>
            <a:endParaRPr lang="en-US" b="0" kern="0" dirty="0"/>
          </a:p>
          <a:p>
            <a:endParaRPr lang="en-US" b="0" kern="0" dirty="0"/>
          </a:p>
        </p:txBody>
      </p:sp>
      <p:sp>
        <p:nvSpPr>
          <p:cNvPr id="1049123" name="TextBox 3"/>
          <p:cNvSpPr txBox="1"/>
          <p:nvPr/>
        </p:nvSpPr>
        <p:spPr bwMode="auto">
          <a:xfrm>
            <a:off x="415865" y="5904420"/>
            <a:ext cx="10462667" cy="461665"/>
          </a:xfrm>
          <a:prstGeom prst="rect">
            <a:avLst/>
          </a:prstGeom>
          <a:noFill/>
          <a:ln>
            <a:noFill/>
          </a:ln>
        </p:spPr>
        <p:txBody>
          <a:bodyPr wrap="square" rtlCol="0">
            <a:spAutoFit/>
          </a:bodyPr>
          <a:lstStyle/>
          <a:p>
            <a:pPr>
              <a:spcBef>
                <a:spcPct val="50000"/>
              </a:spcBef>
            </a:pPr>
            <a:r>
              <a:rPr lang="en-US" sz="1200" b="0" baseline="30000" dirty="0">
                <a:solidFill>
                  <a:schemeClr val="bg1"/>
                </a:solidFill>
                <a:latin typeface="Calibri" panose="020F0502020204030204" pitchFamily="34" charset="0"/>
              </a:rPr>
              <a:t>†</a:t>
            </a:r>
            <a:r>
              <a:rPr lang="en-US" sz="1200" b="0" dirty="0">
                <a:solidFill>
                  <a:schemeClr val="bg1"/>
                </a:solidFill>
                <a:latin typeface="Calibri" panose="020F0502020204030204" pitchFamily="34" charset="0"/>
              </a:rPr>
              <a:t>Second induction course of weekly x 6 for nonresponders at Mo 3. *All patients required to undergo mandatory systematic bladder mapping of 5 locations, biopsy of the prostatic urethra, and upper tract imaging to confirm CR. </a:t>
            </a:r>
          </a:p>
        </p:txBody>
      </p:sp>
      <p:sp>
        <p:nvSpPr>
          <p:cNvPr id="1049124" name="TextBox 6"/>
          <p:cNvSpPr txBox="1"/>
          <p:nvPr/>
        </p:nvSpPr>
        <p:spPr bwMode="auto">
          <a:xfrm>
            <a:off x="605802" y="1487520"/>
            <a:ext cx="5017770" cy="400110"/>
          </a:xfrm>
          <a:prstGeom prst="rect">
            <a:avLst/>
          </a:prstGeom>
          <a:noFill/>
          <a:ln>
            <a:noFill/>
          </a:ln>
        </p:spPr>
        <p:txBody>
          <a:bodyPr wrap="square" rtlCol="0">
            <a:spAutoFit/>
          </a:bodyPr>
          <a:lstStyle/>
          <a:p>
            <a:pPr marL="285750" indent="-285750" algn="l">
              <a:lnSpc>
                <a:spcPct val="100000"/>
              </a:lnSpc>
              <a:spcBef>
                <a:spcPct val="50000"/>
              </a:spcBef>
              <a:spcAft>
                <a:spcPct val="0"/>
              </a:spcAft>
              <a:buClrTx/>
              <a:buFont typeface="Wingdings" panose="05000000000000000000" pitchFamily="2" charset="2"/>
              <a:buChar char="§"/>
            </a:pPr>
            <a:r>
              <a:rPr lang="en-US" sz="2000" b="0" dirty="0">
                <a:solidFill>
                  <a:schemeClr val="bg1"/>
                </a:solidFill>
                <a:latin typeface="Calibri" panose="020F0502020204030204" pitchFamily="34" charset="0"/>
              </a:rPr>
              <a:t>Phase III, single-arm trial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128" name="Title 2"/>
          <p:cNvSpPr>
            <a:spLocks noGrp="1"/>
          </p:cNvSpPr>
          <p:nvPr>
            <p:ph type="title"/>
          </p:nvPr>
        </p:nvSpPr>
        <p:spPr>
          <a:xfrm>
            <a:off x="609758" y="238127"/>
            <a:ext cx="10896441" cy="1103313"/>
          </a:xfrm>
        </p:spPr>
        <p:txBody>
          <a:bodyPr/>
          <a:lstStyle/>
          <a:p>
            <a:r>
              <a:rPr lang="en-US" dirty="0"/>
              <a:t>SunRISe-1: TAR-200 ± Cetrelimab vs Cetrelimab Monotherapy in BCG-Unresponsive HR-MIBC</a:t>
            </a:r>
          </a:p>
        </p:txBody>
      </p:sp>
      <p:sp>
        <p:nvSpPr>
          <p:cNvPr id="1049129" name="Content Placeholder 3"/>
          <p:cNvSpPr>
            <a:spLocks noGrp="1"/>
          </p:cNvSpPr>
          <p:nvPr>
            <p:ph idx="1"/>
          </p:nvPr>
        </p:nvSpPr>
        <p:spPr>
          <a:xfrm>
            <a:off x="604675" y="1513047"/>
            <a:ext cx="10877529" cy="561413"/>
          </a:xfrm>
        </p:spPr>
        <p:txBody>
          <a:bodyPr/>
          <a:lstStyle/>
          <a:p>
            <a:r>
              <a:rPr lang="en-US" sz="1800" dirty="0"/>
              <a:t>An ongoing, open-label phase IIb study</a:t>
            </a:r>
          </a:p>
        </p:txBody>
      </p:sp>
      <p:sp>
        <p:nvSpPr>
          <p:cNvPr id="1049130" name="Content Placeholder 3"/>
          <p:cNvSpPr txBox="1"/>
          <p:nvPr/>
        </p:nvSpPr>
        <p:spPr bwMode="auto">
          <a:xfrm>
            <a:off x="609733" y="5150005"/>
            <a:ext cx="5507193" cy="279589"/>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r>
              <a:rPr lang="en-US" sz="1800" kern="0" dirty="0"/>
              <a:t>Primary endpoint</a:t>
            </a:r>
            <a:r>
              <a:rPr lang="en-US" sz="1800" b="0" kern="0" dirty="0"/>
              <a:t>: Overall CR rate, DFS (in Cohort 4)</a:t>
            </a:r>
          </a:p>
        </p:txBody>
      </p:sp>
      <p:sp>
        <p:nvSpPr>
          <p:cNvPr id="1049131" name="Text Box 15"/>
          <p:cNvSpPr txBox="1">
            <a:spLocks noChangeArrowheads="1"/>
          </p:cNvSpPr>
          <p:nvPr/>
        </p:nvSpPr>
        <p:spPr bwMode="auto">
          <a:xfrm>
            <a:off x="402118" y="6361349"/>
            <a:ext cx="7853363" cy="276999"/>
          </a:xfrm>
          <a:prstGeom prst="rect">
            <a:avLst/>
          </a:prstGeom>
          <a:noFill/>
          <a:ln>
            <a:noFill/>
          </a:ln>
        </p:spPr>
        <p:txBody>
          <a:bodyPr anchor="b">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marL="0" marR="0" lvl="0" indent="0" algn="l" defTabSz="609585" rtl="0" eaLnBrk="1" fontAlgn="base" latinLnBrk="0" hangingPunct="1">
              <a:lnSpc>
                <a:spcPct val="100000"/>
              </a:lnSpc>
              <a:spcBef>
                <a:spcPct val="0"/>
              </a:spcBef>
              <a:spcAft>
                <a:spcPct val="0"/>
              </a:spcAft>
              <a:buClrTx/>
              <a:buSzTx/>
              <a:buFontTx/>
              <a:buNone/>
            </a:pPr>
            <a:r>
              <a:rPr lang="en-US" altLang="en-US" sz="1200" b="0" spc="-11" dirty="0">
                <a:solidFill>
                  <a:srgbClr val="455560"/>
                </a:solidFill>
                <a:latin typeface="Calibri" panose="020F0502020204030204" pitchFamily="34" charset="0"/>
                <a:ea typeface="ＭＳ Ｐゴシック" pitchFamily="34" charset="-128"/>
              </a:rPr>
              <a:t>NCT04640623. </a:t>
            </a:r>
            <a:r>
              <a:rPr lang="en-US" sz="1200" b="0" spc="-11" dirty="0">
                <a:solidFill>
                  <a:srgbClr val="455560"/>
                </a:solidFill>
                <a:latin typeface="Calibri" panose="020F0502020204030204" pitchFamily="34" charset="0"/>
                <a:ea typeface="ＭＳ Ｐゴシック" pitchFamily="34" charset="-128"/>
              </a:rPr>
              <a:t>van der Heijden. </a:t>
            </a:r>
            <a:r>
              <a:rPr lang="en-US" altLang="en-US" sz="1200" b="0" spc="-11" dirty="0">
                <a:solidFill>
                  <a:srgbClr val="455560"/>
                </a:solidFill>
                <a:latin typeface="Calibri" panose="020F0502020204030204" pitchFamily="34" charset="0"/>
                <a:ea typeface="ＭＳ Ｐゴシック" pitchFamily="34" charset="-128"/>
              </a:rPr>
              <a:t>ESMO 2024. LBA85. Clark SESAUA 2025. Guerrero-Ramos, AUA 2025.  </a:t>
            </a:r>
          </a:p>
        </p:txBody>
      </p:sp>
      <p:sp>
        <p:nvSpPr>
          <p:cNvPr id="1049132" name="Content Placeholder 3"/>
          <p:cNvSpPr txBox="1"/>
          <p:nvPr/>
        </p:nvSpPr>
        <p:spPr bwMode="auto">
          <a:xfrm>
            <a:off x="551209" y="2128398"/>
            <a:ext cx="2685959" cy="2057040"/>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lgn="ctr">
              <a:lnSpc>
                <a:spcPct val="100000"/>
              </a:lnSpc>
              <a:spcBef>
                <a:spcPts val="0"/>
              </a:spcBef>
              <a:spcAft>
                <a:spcPts val="0"/>
              </a:spcAft>
              <a:buNone/>
            </a:pPr>
            <a:r>
              <a:rPr lang="en-US" sz="1400" b="0" kern="0" dirty="0"/>
              <a:t>Patients ≥18 yr of age with histologically confirmed</a:t>
            </a:r>
          </a:p>
          <a:p>
            <a:pPr marL="0" indent="0" algn="ctr">
              <a:lnSpc>
                <a:spcPct val="100000"/>
              </a:lnSpc>
              <a:spcBef>
                <a:spcPts val="0"/>
              </a:spcBef>
              <a:spcAft>
                <a:spcPts val="0"/>
              </a:spcAft>
              <a:buNone/>
            </a:pPr>
            <a:r>
              <a:rPr lang="en-US" sz="1400" b="0" kern="0" dirty="0"/>
              <a:t>HR-NMIBC CIS (with or without papillary disease; ECOG PS ≤2; persistent or recurrent disease within 12 mo of completion of BCG therapy; unresponsive to BCG and not receiving radical cystectomy  (N =  </a:t>
            </a:r>
            <a:r>
              <a:rPr lang="en-US" sz="1400" b="0" i="0" dirty="0">
                <a:solidFill>
                  <a:srgbClr val="171716"/>
                </a:solidFill>
                <a:effectLst/>
                <a:latin typeface="Roboto" panose="02000000000000000000" pitchFamily="2" charset="0"/>
              </a:rPr>
              <a:t>870)</a:t>
            </a:r>
            <a:endParaRPr lang="en-US" sz="1400" b="0" kern="0" dirty="0"/>
          </a:p>
        </p:txBody>
      </p:sp>
      <p:sp>
        <p:nvSpPr>
          <p:cNvPr id="1049133" name="Rectangle 49"/>
          <p:cNvSpPr>
            <a:spLocks noChangeArrowheads="1"/>
          </p:cNvSpPr>
          <p:nvPr/>
        </p:nvSpPr>
        <p:spPr bwMode="auto">
          <a:xfrm>
            <a:off x="4138549" y="2006523"/>
            <a:ext cx="1504264" cy="786289"/>
          </a:xfrm>
          <a:prstGeom prst="rect">
            <a:avLst/>
          </a:prstGeom>
          <a:solidFill>
            <a:schemeClr val="accent1"/>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TAR-200* + Cetrelimab</a:t>
            </a:r>
          </a:p>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(N = 53)</a:t>
            </a:r>
            <a:r>
              <a:rPr lang="en-US" altLang="en-US" sz="1800" b="1" baseline="30000" dirty="0">
                <a:solidFill>
                  <a:srgbClr val="FFFFFF"/>
                </a:solidFill>
                <a:latin typeface="Calibri" panose="020F0502020204030204" pitchFamily="34" charset="0"/>
                <a:cs typeface="Arial" panose="020B0604020202020204" pitchFamily="34" charset="0"/>
              </a:rPr>
              <a:t>†</a:t>
            </a:r>
            <a:endParaRPr kumimoji="0" lang="en-US" altLang="en-US" sz="1800" b="0" i="0" u="none" strike="noStrike" kern="1200" cap="none" spc="0" normalizeH="0" baseline="3000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9134" name="Line 54"/>
          <p:cNvSpPr>
            <a:spLocks noChangeShapeType="1"/>
          </p:cNvSpPr>
          <p:nvPr/>
        </p:nvSpPr>
        <p:spPr bwMode="auto">
          <a:xfrm flipV="1">
            <a:off x="3237171" y="2383227"/>
            <a:ext cx="921845" cy="318010"/>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9135" name="Rectangle 49"/>
          <p:cNvSpPr>
            <a:spLocks noChangeArrowheads="1"/>
          </p:cNvSpPr>
          <p:nvPr/>
        </p:nvSpPr>
        <p:spPr bwMode="auto">
          <a:xfrm>
            <a:off x="4138549" y="2962696"/>
            <a:ext cx="1504264" cy="561411"/>
          </a:xfrm>
          <a:prstGeom prst="rect">
            <a:avLst/>
          </a:prstGeom>
          <a:solidFill>
            <a:schemeClr val="accent4"/>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gn="ctr">
              <a:lnSpc>
                <a:spcPct val="100000"/>
              </a:lnSpc>
              <a:spcBef>
                <a:spcPct val="0"/>
              </a:spcBef>
              <a:spcAft>
                <a:spcPct val="0"/>
              </a:spcAft>
              <a:buClrTx/>
              <a:buNone/>
            </a:pPr>
            <a:r>
              <a:rPr lang="en-US" altLang="en-US" sz="1800" dirty="0">
                <a:solidFill>
                  <a:srgbClr val="FFFFFF"/>
                </a:solidFill>
                <a:latin typeface="Calibri" panose="020F0502020204030204" pitchFamily="34" charset="0"/>
              </a:rPr>
              <a:t>TAR-200*</a:t>
            </a:r>
          </a:p>
          <a:p>
            <a:pPr algn="ctr">
              <a:lnSpc>
                <a:spcPct val="100000"/>
              </a:lnSpc>
              <a:spcBef>
                <a:spcPct val="0"/>
              </a:spcBef>
              <a:spcAft>
                <a:spcPct val="0"/>
              </a:spcAft>
              <a:buClrTx/>
              <a:buNone/>
            </a:pPr>
            <a:r>
              <a:rPr lang="en-US" altLang="en-US" sz="1800" b="1" dirty="0">
                <a:solidFill>
                  <a:schemeClr val="tx1"/>
                </a:solidFill>
                <a:latin typeface="Calibri" panose="020F0502020204030204" pitchFamily="34" charset="0"/>
                <a:cs typeface="Arial" panose="020B0604020202020204" pitchFamily="34" charset="0"/>
              </a:rPr>
              <a:t>(N = 85)</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9136" name="Line 54"/>
          <p:cNvSpPr>
            <a:spLocks noChangeShapeType="1"/>
          </p:cNvSpPr>
          <p:nvPr/>
        </p:nvSpPr>
        <p:spPr bwMode="auto">
          <a:xfrm>
            <a:off x="3201761" y="3704590"/>
            <a:ext cx="971643" cy="291530"/>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9137" name="Content Placeholder 3"/>
          <p:cNvSpPr txBox="1"/>
          <p:nvPr/>
        </p:nvSpPr>
        <p:spPr bwMode="auto">
          <a:xfrm>
            <a:off x="609733" y="5619422"/>
            <a:ext cx="5240694" cy="56141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r>
              <a:rPr lang="en-US" sz="1800" kern="0" dirty="0"/>
              <a:t>Secondary endpoint</a:t>
            </a:r>
            <a:r>
              <a:rPr lang="en-US" sz="1800" b="0" kern="0" dirty="0"/>
              <a:t>: DoR, OS, safety, tolerability</a:t>
            </a:r>
          </a:p>
        </p:txBody>
      </p:sp>
      <p:graphicFrame>
        <p:nvGraphicFramePr>
          <p:cNvPr id="4194313" name="Table 1"/>
          <p:cNvGraphicFramePr>
            <a:graphicFrameLocks noGrp="1"/>
          </p:cNvGraphicFramePr>
          <p:nvPr/>
        </p:nvGraphicFramePr>
        <p:xfrm>
          <a:off x="6338798" y="1487023"/>
          <a:ext cx="5446400" cy="2560320"/>
        </p:xfrm>
        <a:graphic>
          <a:graphicData uri="http://schemas.openxmlformats.org/drawingml/2006/table">
            <a:tbl>
              <a:tblPr firstRow="1" bandRow="1">
                <a:effectLst/>
                <a:tableStyleId>{5C22544A-7EE6-4342-B048-85BDC9FD1C3A}</a:tableStyleId>
              </a:tblPr>
              <a:tblGrid>
                <a:gridCol w="2397446">
                  <a:extLst>
                    <a:ext uri="{9D8B030D-6E8A-4147-A177-3AD203B41FA5}">
                      <a16:colId xmlns:a16="http://schemas.microsoft.com/office/drawing/2014/main" val="20000"/>
                    </a:ext>
                  </a:extLst>
                </a:gridCol>
                <a:gridCol w="1016318">
                  <a:extLst>
                    <a:ext uri="{9D8B030D-6E8A-4147-A177-3AD203B41FA5}">
                      <a16:colId xmlns:a16="http://schemas.microsoft.com/office/drawing/2014/main" val="20001"/>
                    </a:ext>
                  </a:extLst>
                </a:gridCol>
                <a:gridCol w="1016318">
                  <a:extLst>
                    <a:ext uri="{9D8B030D-6E8A-4147-A177-3AD203B41FA5}">
                      <a16:colId xmlns:a16="http://schemas.microsoft.com/office/drawing/2014/main" val="20002"/>
                    </a:ext>
                  </a:extLst>
                </a:gridCol>
                <a:gridCol w="1016318">
                  <a:extLst>
                    <a:ext uri="{9D8B030D-6E8A-4147-A177-3AD203B41FA5}">
                      <a16:colId xmlns:a16="http://schemas.microsoft.com/office/drawing/2014/main" val="20003"/>
                    </a:ext>
                  </a:extLst>
                </a:gridCol>
              </a:tblGrid>
              <a:tr h="121600">
                <a:tc>
                  <a:txBody>
                    <a:bodyPr/>
                    <a:lstStyle/>
                    <a:p>
                      <a:pPr algn="l"/>
                      <a:r>
                        <a:rPr lang="en-US" sz="1400" dirty="0">
                          <a:latin typeface="+mn-lt"/>
                          <a:cs typeface="Calibri" panose="020F0502020204030204" pitchFamily="34" charset="0"/>
                        </a:rPr>
                        <a:t> Efficacy </a:t>
                      </a:r>
                    </a:p>
                    <a:p>
                      <a:pPr algn="l"/>
                      <a:r>
                        <a:rPr lang="en-US" sz="1400" dirty="0">
                          <a:latin typeface="+mn-lt"/>
                          <a:cs typeface="Calibri" panose="020F0502020204030204" pitchFamily="34" charset="0"/>
                        </a:rPr>
                        <a:t> Parameters</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1">
                        <a:lumMod val="65000"/>
                        <a:lumOff val="3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Cohort 1</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(N = 53)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Cohort 2</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(N = 85)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Cohort 3</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(N = 28)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extLst>
                  <a:ext uri="{0D108BD9-81ED-4DB2-BD59-A6C34878D82A}">
                    <a16:rowId xmlns:a16="http://schemas.microsoft.com/office/drawing/2014/main" val="10000"/>
                  </a:ext>
                </a:extLst>
              </a:tr>
              <a:tr h="0">
                <a:tc>
                  <a:txBody>
                    <a:bodyPr/>
                    <a:lstStyle/>
                    <a:p>
                      <a:pPr marL="0" lvl="0" indent="0">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 Overall CR rate, %</a:t>
                      </a:r>
                    </a:p>
                    <a:p>
                      <a:pPr marL="0" lvl="0" indent="0">
                        <a:spcBef>
                          <a:spcPts val="0"/>
                        </a:spcBef>
                        <a:spcAft>
                          <a:spcPts val="0"/>
                        </a:spcAft>
                        <a:buFont typeface="Arial" panose="020B0604020202020204" pitchFamily="34" charset="0"/>
                        <a:buNone/>
                      </a:pPr>
                      <a:r>
                        <a:rPr lang="en-US" sz="1400" b="0" kern="1200" dirty="0">
                          <a:solidFill>
                            <a:schemeClr val="bg1"/>
                          </a:solidFill>
                          <a:effectLst/>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67.9</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(53.7-80.1)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83.5</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(73.9-90.7)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46.4</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(27.5-66.1)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1"/>
                  </a:ext>
                </a:extLst>
              </a:tr>
              <a:tr h="133261">
                <a:tc>
                  <a:txBody>
                    <a:bodyPr/>
                    <a:lstStyle/>
                    <a:p>
                      <a:pPr marL="0" lvl="0" indent="0">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 Estimate 12-mo CR rate,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0" kern="1200" dirty="0">
                          <a:solidFill>
                            <a:schemeClr val="bg1"/>
                          </a:solidFill>
                          <a:effectLst/>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56.7</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(41.2-69.6)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57.4</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(40.6-71.0)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22.8</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(8.6-41.1)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2"/>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kumimoji="0" lang="en-US" sz="1400" b="1" i="0" u="none" strike="noStrike" kern="1200" cap="none" spc="0" normalizeH="0" baseline="0" noProof="0" dirty="0">
                          <a:ln>
                            <a:noFill/>
                          </a:ln>
                          <a:solidFill>
                            <a:srgbClr val="000000"/>
                          </a:solidFill>
                          <a:effectLst/>
                          <a:uLnTx/>
                          <a:uFillTx/>
                          <a:latin typeface="+mn-lt"/>
                          <a:ea typeface="+mn-ea"/>
                          <a:cs typeface="+mn-cs"/>
                        </a:rPr>
                        <a:t> Estimate  12-mo DoR rate,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kumimoji="0" lang="en-US" sz="1400" b="0" i="0" u="none" strike="noStrike" kern="1200" cap="none" spc="0" normalizeH="0" baseline="0" noProof="0" dirty="0">
                          <a:ln>
                            <a:noFill/>
                          </a:ln>
                          <a:solidFill>
                            <a:srgbClr val="000000"/>
                          </a:solidFill>
                          <a:effectLst/>
                          <a:uLnTx/>
                          <a:uFillTx/>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75.9</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(57.5-87.2)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1" kern="1200" dirty="0">
                          <a:solidFill>
                            <a:schemeClr val="bg1"/>
                          </a:solidFill>
                          <a:effectLst/>
                          <a:latin typeface="+mn-lt"/>
                          <a:ea typeface="+mn-ea"/>
                          <a:cs typeface="+mn-cs"/>
                        </a:rPr>
                        <a:t>65.7</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kern="1200" dirty="0">
                          <a:solidFill>
                            <a:schemeClr val="bg1"/>
                          </a:solidFill>
                          <a:effectLst/>
                          <a:latin typeface="+mn-lt"/>
                          <a:ea typeface="+mn-ea"/>
                          <a:cs typeface="+mn-cs"/>
                        </a:rPr>
                        <a:t>(45.2-80.1)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1" kern="1200" dirty="0">
                          <a:solidFill>
                            <a:schemeClr val="bg1"/>
                          </a:solidFill>
                          <a:effectLst/>
                          <a:latin typeface="+mn-lt"/>
                          <a:ea typeface="+mn-ea"/>
                          <a:cs typeface="+mn-cs"/>
                        </a:rPr>
                        <a:t>48.5</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kern="1200" dirty="0">
                          <a:solidFill>
                            <a:schemeClr val="bg1"/>
                          </a:solidFill>
                          <a:effectLst/>
                          <a:latin typeface="+mn-lt"/>
                          <a:ea typeface="+mn-ea"/>
                          <a:cs typeface="+mn-cs"/>
                        </a:rPr>
                        <a:t>(17.9-73.7)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extLst>
                  <a:ext uri="{0D108BD9-81ED-4DB2-BD59-A6C34878D82A}">
                    <a16:rowId xmlns:a16="http://schemas.microsoft.com/office/drawing/2014/main" val="10003"/>
                  </a:ext>
                </a:extLst>
              </a:tr>
              <a:tr h="151041">
                <a:tc>
                  <a:txBody>
                    <a:bodyPr/>
                    <a:lstStyle/>
                    <a:p>
                      <a:pPr marL="0" marR="0" lvl="0" indent="0" algn="l" defTabSz="914400" rtl="0" eaLnBrk="1" fontAlgn="auto" latinLnBrk="0" hangingPunct="1">
                        <a:lnSpc>
                          <a:spcPct val="100000"/>
                        </a:lnSpc>
                        <a:spcBef>
                          <a:spcPts val="300"/>
                        </a:spcBef>
                        <a:spcAft>
                          <a:spcPts val="300"/>
                        </a:spcAft>
                        <a:buClrTx/>
                        <a:buSzTx/>
                        <a:buFont typeface="Arial" panose="020B0604020202020204" pitchFamily="34" charset="0"/>
                        <a:buNone/>
                      </a:pPr>
                      <a:r>
                        <a:rPr kumimoji="0" lang="en-US" sz="1400" b="1" i="0" u="none" strike="noStrike" kern="1200" cap="none" spc="0" normalizeH="0" baseline="0" noProof="0" dirty="0">
                          <a:ln>
                            <a:noFill/>
                          </a:ln>
                          <a:solidFill>
                            <a:srgbClr val="000000"/>
                          </a:solidFill>
                          <a:effectLst/>
                          <a:uLnTx/>
                          <a:uFillTx/>
                          <a:latin typeface="+mn-lt"/>
                          <a:ea typeface="+mn-ea"/>
                          <a:cs typeface="+mn-cs"/>
                        </a:rPr>
                        <a:t> Median FU in responders, mo   </a:t>
                      </a:r>
                      <a:br>
                        <a:rPr kumimoji="0" lang="en-US" sz="1400" b="1" i="0" u="none" strike="noStrike" kern="1200" cap="none" spc="0" normalizeH="0" baseline="0" noProof="0" dirty="0">
                          <a:ln>
                            <a:noFill/>
                          </a:ln>
                          <a:solidFill>
                            <a:srgbClr val="000000"/>
                          </a:solidFill>
                          <a:effectLst/>
                          <a:uLnTx/>
                          <a:uFillTx/>
                          <a:latin typeface="+mn-lt"/>
                          <a:ea typeface="+mn-ea"/>
                          <a:cs typeface="+mn-cs"/>
                        </a:rPr>
                      </a:br>
                      <a:r>
                        <a:rPr kumimoji="0" lang="en-US" sz="1400" b="1" i="0" u="none" strike="noStrike" kern="1200" cap="none" spc="0" normalizeH="0" baseline="0" noProof="0" dirty="0">
                          <a:ln>
                            <a:noFill/>
                          </a:ln>
                          <a:solidFill>
                            <a:srgbClr val="000000"/>
                          </a:solidFill>
                          <a:effectLst/>
                          <a:uLnTx/>
                          <a:uFillTx/>
                          <a:latin typeface="+mn-lt"/>
                          <a:ea typeface="+mn-ea"/>
                          <a:cs typeface="+mn-cs"/>
                        </a:rPr>
                        <a:t> </a:t>
                      </a:r>
                      <a:r>
                        <a:rPr kumimoji="0" lang="en-US" sz="1400" b="0" i="0" u="none" strike="noStrike" kern="1200" cap="none" spc="0" normalizeH="0" baseline="0" noProof="0" dirty="0">
                          <a:ln>
                            <a:noFill/>
                          </a:ln>
                          <a:solidFill>
                            <a:srgbClr val="000000"/>
                          </a:solidFill>
                          <a:effectLst/>
                          <a:uLnTx/>
                          <a:uFillTx/>
                          <a:latin typeface="+mn-lt"/>
                          <a:ea typeface="+mn-ea"/>
                          <a:cs typeface="+mn-cs"/>
                        </a:rPr>
                        <a:t>(range)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21.8</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(9.2-35.9)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9.2</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(3.7-36.6)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18.2</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(11.3-33.1)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4"/>
                  </a:ext>
                </a:extLst>
              </a:tr>
              <a:tr h="0">
                <a:tc>
                  <a:txBody>
                    <a:bodyPr/>
                    <a:lstStyle/>
                    <a:p>
                      <a:pPr marL="0" marR="0" lvl="0" indent="0" algn="l" defTabSz="914400" rtl="0" eaLnBrk="1" fontAlgn="auto" latinLnBrk="0" hangingPunct="1">
                        <a:lnSpc>
                          <a:spcPct val="100000"/>
                        </a:lnSpc>
                        <a:spcBef>
                          <a:spcPts val="300"/>
                        </a:spcBef>
                        <a:spcAft>
                          <a:spcPts val="300"/>
                        </a:spcAft>
                        <a:buClrTx/>
                        <a:buSzTx/>
                        <a:buFont typeface="Arial" panose="020B0604020202020204" pitchFamily="34" charset="0"/>
                        <a:buNone/>
                      </a:pPr>
                      <a:r>
                        <a:rPr kumimoji="0" lang="en-US" sz="1400" b="1" i="0" u="none" strike="noStrike" kern="1200" cap="none" spc="0" normalizeH="0" baseline="0" noProof="0" dirty="0">
                          <a:ln>
                            <a:noFill/>
                          </a:ln>
                          <a:solidFill>
                            <a:srgbClr val="000000"/>
                          </a:solidFill>
                          <a:effectLst/>
                          <a:uLnTx/>
                          <a:uFillTx/>
                          <a:latin typeface="+mn-lt"/>
                          <a:ea typeface="+mn-ea"/>
                          <a:cs typeface="+mn-cs"/>
                        </a:rPr>
                        <a:t> Remaining in response, %</a:t>
                      </a:r>
                      <a:br>
                        <a:rPr kumimoji="0" lang="en-US" sz="1400" b="1" i="0" u="none" strike="noStrike" kern="1200" cap="none" spc="0" normalizeH="0" baseline="0" noProof="0" dirty="0">
                          <a:ln>
                            <a:noFill/>
                          </a:ln>
                          <a:solidFill>
                            <a:srgbClr val="000000"/>
                          </a:solidFill>
                          <a:effectLst/>
                          <a:uLnTx/>
                          <a:uFillTx/>
                          <a:latin typeface="+mn-lt"/>
                          <a:ea typeface="+mn-ea"/>
                          <a:cs typeface="+mn-cs"/>
                        </a:rPr>
                      </a:br>
                      <a:r>
                        <a:rPr kumimoji="0" lang="en-US" sz="1400" b="1" i="0" u="none" strike="noStrike" kern="1200" cap="none" spc="0" normalizeH="0" baseline="0" noProof="0" dirty="0">
                          <a:ln>
                            <a:noFill/>
                          </a:ln>
                          <a:solidFill>
                            <a:srgbClr val="000000"/>
                          </a:solidFill>
                          <a:effectLst/>
                          <a:uLnTx/>
                          <a:uFillTx/>
                          <a:latin typeface="+mn-lt"/>
                          <a:ea typeface="+mn-ea"/>
                          <a:cs typeface="+mn-cs"/>
                        </a:rPr>
                        <a:t> </a:t>
                      </a:r>
                      <a:r>
                        <a:rPr kumimoji="0" lang="en-US" sz="1400" b="0" i="0" u="none" strike="noStrike" kern="1200" cap="none" spc="0" normalizeH="0" baseline="0" noProof="0" dirty="0">
                          <a:ln>
                            <a:noFill/>
                          </a:ln>
                          <a:solidFill>
                            <a:srgbClr val="000000"/>
                          </a:solidFill>
                          <a:effectLst/>
                          <a:uLnTx/>
                          <a:uFillTx/>
                          <a:latin typeface="+mn-lt"/>
                          <a:ea typeface="+mn-ea"/>
                          <a:cs typeface="+mn-cs"/>
                        </a:rPr>
                        <a:t>(n/N)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75.0</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(27/36)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81.6</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(58/71)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53.8</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(7/13)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extLst>
                  <a:ext uri="{0D108BD9-81ED-4DB2-BD59-A6C34878D82A}">
                    <a16:rowId xmlns:a16="http://schemas.microsoft.com/office/drawing/2014/main" val="10005"/>
                  </a:ext>
                </a:extLst>
              </a:tr>
            </a:tbl>
          </a:graphicData>
        </a:graphic>
      </p:graphicFrame>
      <p:sp>
        <p:nvSpPr>
          <p:cNvPr id="1049138" name="TextBox 12"/>
          <p:cNvSpPr txBox="1"/>
          <p:nvPr/>
        </p:nvSpPr>
        <p:spPr bwMode="auto">
          <a:xfrm>
            <a:off x="406802" y="5933831"/>
            <a:ext cx="6776052" cy="461665"/>
          </a:xfrm>
          <a:prstGeom prst="rect">
            <a:avLst/>
          </a:prstGeom>
          <a:noFill/>
          <a:ln>
            <a:noFill/>
          </a:ln>
        </p:spPr>
        <p:txBody>
          <a:bodyPr wrap="square" rtlCol="0">
            <a:spAutoFit/>
          </a:bodyPr>
          <a:lstStyle/>
          <a:p>
            <a:pPr algn="l">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*TAR-200 dosing Q3W (indwelling) for 24 wk, then Q12W through Wk 96. </a:t>
            </a:r>
            <a:r>
              <a:rPr lang="en-US" sz="1200" b="0" baseline="30000" dirty="0">
                <a:solidFill>
                  <a:schemeClr val="bg1"/>
                </a:solidFill>
                <a:latin typeface="Calibri" panose="020F0502020204030204" pitchFamily="34" charset="0"/>
              </a:rPr>
              <a:t>†</a:t>
            </a:r>
            <a:r>
              <a:rPr lang="en-US" sz="1200" b="0" dirty="0">
                <a:solidFill>
                  <a:schemeClr val="bg1"/>
                </a:solidFill>
                <a:latin typeface="Calibri" panose="020F0502020204030204" pitchFamily="34" charset="0"/>
              </a:rPr>
              <a:t>As of June 2023, cohorts 1 and 3 were closed for enrollment and only TAR-200 monotherapy cohort 2 remained open for enrollment.</a:t>
            </a:r>
          </a:p>
        </p:txBody>
      </p:sp>
      <p:sp>
        <p:nvSpPr>
          <p:cNvPr id="1049139" name="Rectangle 49"/>
          <p:cNvSpPr>
            <a:spLocks noChangeArrowheads="1"/>
          </p:cNvSpPr>
          <p:nvPr/>
        </p:nvSpPr>
        <p:spPr bwMode="auto">
          <a:xfrm>
            <a:off x="4159016" y="3645642"/>
            <a:ext cx="1504265" cy="575408"/>
          </a:xfrm>
          <a:prstGeom prst="rect">
            <a:avLst/>
          </a:prstGeom>
          <a:solidFill>
            <a:schemeClr val="accent3"/>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rgbClr val="FFFFFF"/>
                </a:solidFill>
                <a:latin typeface="Calibri" panose="020F0502020204030204" pitchFamily="34" charset="0"/>
                <a:cs typeface="Arial" panose="020B0604020202020204" pitchFamily="34" charset="0"/>
              </a:rPr>
              <a:t>Cetrelimab</a:t>
            </a:r>
            <a:r>
              <a:rPr lang="en-US" altLang="en-US" sz="1800" b="1" baseline="30000" dirty="0">
                <a:solidFill>
                  <a:srgbClr val="FFFFFF"/>
                </a:solidFill>
                <a:latin typeface="Calibri" panose="020F0502020204030204" pitchFamily="34" charset="0"/>
                <a:cs typeface="Arial" panose="020B0604020202020204" pitchFamily="34" charset="0"/>
              </a:rPr>
              <a:t>†</a:t>
            </a:r>
            <a:r>
              <a:rPr lang="en-US" altLang="en-US" sz="1800" b="1" dirty="0">
                <a:solidFill>
                  <a:schemeClr val="tx1"/>
                </a:solidFill>
                <a:latin typeface="Calibri" panose="020F0502020204030204" pitchFamily="34" charset="0"/>
                <a:cs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chemeClr val="tx1"/>
                </a:solidFill>
                <a:latin typeface="Calibri" panose="020F0502020204030204" pitchFamily="34" charset="0"/>
                <a:cs typeface="Arial" panose="020B0604020202020204" pitchFamily="34" charset="0"/>
              </a:rPr>
              <a:t>(N = 28)</a:t>
            </a:r>
            <a:r>
              <a:rPr lang="en-US" altLang="en-US" sz="1800" b="1" dirty="0">
                <a:solidFill>
                  <a:srgbClr val="FFFFFF"/>
                </a:solidFill>
                <a:latin typeface="Calibri" panose="020F0502020204030204" pitchFamily="34" charset="0"/>
                <a:cs typeface="Arial" panose="020B0604020202020204" pitchFamily="34" charset="0"/>
              </a:rPr>
              <a:t>*</a:t>
            </a:r>
            <a:endParaRPr kumimoji="0" lang="en-US" alt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1049140" name="Line 54"/>
          <p:cNvSpPr>
            <a:spLocks noChangeShapeType="1"/>
          </p:cNvSpPr>
          <p:nvPr/>
        </p:nvSpPr>
        <p:spPr bwMode="auto">
          <a:xfrm flipV="1">
            <a:off x="3237170" y="3211620"/>
            <a:ext cx="901377" cy="27629"/>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9141" name="Rectangle 49"/>
          <p:cNvSpPr>
            <a:spLocks noChangeArrowheads="1"/>
          </p:cNvSpPr>
          <p:nvPr/>
        </p:nvSpPr>
        <p:spPr bwMode="auto">
          <a:xfrm>
            <a:off x="4177321" y="4453129"/>
            <a:ext cx="1504265" cy="575408"/>
          </a:xfrm>
          <a:prstGeom prst="rect">
            <a:avLst/>
          </a:prstGeom>
          <a:solidFill>
            <a:schemeClr val="bg2"/>
          </a:solidFill>
          <a:ln>
            <a:noFill/>
          </a:ln>
        </p:spPr>
        <p:txBody>
          <a:bodyPr wrap="squar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chemeClr val="tx1"/>
                </a:solidFill>
                <a:latin typeface="Calibri" panose="020F0502020204030204" pitchFamily="34" charset="0"/>
                <a:cs typeface="Arial" panose="020B0604020202020204" pitchFamily="34" charset="0"/>
              </a:rPr>
              <a:t>TAR-200*</a:t>
            </a:r>
          </a:p>
          <a:p>
            <a:pPr marL="0" marR="0" lvl="0" indent="0" algn="ctr" defTabSz="914400" rtl="0" eaLnBrk="0" fontAlgn="base" latinLnBrk="0" hangingPunct="0">
              <a:lnSpc>
                <a:spcPct val="100000"/>
              </a:lnSpc>
              <a:spcBef>
                <a:spcPct val="0"/>
              </a:spcBef>
              <a:spcAft>
                <a:spcPct val="0"/>
              </a:spcAft>
              <a:buClrTx/>
              <a:buSzTx/>
              <a:buFontTx/>
              <a:buNone/>
            </a:pPr>
            <a:r>
              <a:rPr lang="en-US" altLang="en-US" sz="1800" b="1" dirty="0">
                <a:solidFill>
                  <a:schemeClr val="tx1"/>
                </a:solidFill>
                <a:latin typeface="Calibri" panose="020F0502020204030204" pitchFamily="34" charset="0"/>
                <a:cs typeface="Arial" panose="020B0604020202020204" pitchFamily="34" charset="0"/>
              </a:rPr>
              <a:t>(N = 52)</a:t>
            </a:r>
            <a:endParaRPr kumimoji="0" lang="en-US" alt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Arial" panose="020B0604020202020204" pitchFamily="34" charset="0"/>
            </a:endParaRPr>
          </a:p>
        </p:txBody>
      </p:sp>
      <p:sp>
        <p:nvSpPr>
          <p:cNvPr id="1049142" name="TextBox 21"/>
          <p:cNvSpPr txBox="1"/>
          <p:nvPr/>
        </p:nvSpPr>
        <p:spPr bwMode="auto">
          <a:xfrm>
            <a:off x="3152611" y="2001781"/>
            <a:ext cx="1000595"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Cohort 1</a:t>
            </a:r>
          </a:p>
        </p:txBody>
      </p:sp>
      <p:sp>
        <p:nvSpPr>
          <p:cNvPr id="1049143" name="TextBox 22"/>
          <p:cNvSpPr txBox="1"/>
          <p:nvPr/>
        </p:nvSpPr>
        <p:spPr bwMode="auto">
          <a:xfrm>
            <a:off x="3137953" y="2817551"/>
            <a:ext cx="1000595"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Cohort 2</a:t>
            </a:r>
          </a:p>
        </p:txBody>
      </p:sp>
      <p:sp>
        <p:nvSpPr>
          <p:cNvPr id="1049144" name="TextBox 23"/>
          <p:cNvSpPr txBox="1"/>
          <p:nvPr/>
        </p:nvSpPr>
        <p:spPr bwMode="auto">
          <a:xfrm>
            <a:off x="3137953" y="3859353"/>
            <a:ext cx="1000595"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Cohort 3</a:t>
            </a:r>
          </a:p>
        </p:txBody>
      </p:sp>
      <p:sp>
        <p:nvSpPr>
          <p:cNvPr id="1049145" name="TextBox 24"/>
          <p:cNvSpPr txBox="1"/>
          <p:nvPr/>
        </p:nvSpPr>
        <p:spPr bwMode="auto">
          <a:xfrm>
            <a:off x="3137953" y="4452208"/>
            <a:ext cx="1000595" cy="369332"/>
          </a:xfrm>
          <a:prstGeom prst="rect">
            <a:avLst/>
          </a:prstGeom>
          <a:noFill/>
          <a:ln>
            <a:noFill/>
          </a:ln>
        </p:spPr>
        <p:txBody>
          <a:bodyPr wrap="none" rtlCol="0">
            <a:spAutoFit/>
          </a:bodyPr>
          <a:lstStyle/>
          <a:p>
            <a:pPr algn="l">
              <a:lnSpc>
                <a:spcPct val="100000"/>
              </a:lnSpc>
              <a:spcBef>
                <a:spcPct val="50000"/>
              </a:spcBef>
              <a:spcAft>
                <a:spcPct val="0"/>
              </a:spcAft>
              <a:buClrTx/>
              <a:buFontTx/>
              <a:buNone/>
            </a:pPr>
            <a:r>
              <a:rPr lang="en-US" b="0" dirty="0">
                <a:solidFill>
                  <a:schemeClr val="bg1"/>
                </a:solidFill>
                <a:latin typeface="Calibri" panose="020F0502020204030204" pitchFamily="34" charset="0"/>
              </a:rPr>
              <a:t>Cohort 4</a:t>
            </a:r>
          </a:p>
        </p:txBody>
      </p:sp>
      <p:sp>
        <p:nvSpPr>
          <p:cNvPr id="1049146" name="Content Placeholder 3"/>
          <p:cNvSpPr txBox="1"/>
          <p:nvPr/>
        </p:nvSpPr>
        <p:spPr bwMode="auto">
          <a:xfrm>
            <a:off x="770021" y="4493924"/>
            <a:ext cx="2236153" cy="55182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lgn="ctr">
              <a:buNone/>
            </a:pPr>
            <a:r>
              <a:rPr lang="en-US" sz="1400" b="0" kern="0" dirty="0"/>
              <a:t>Papillary-only HR-NMIBC (no CIS)</a:t>
            </a:r>
          </a:p>
        </p:txBody>
      </p:sp>
      <p:sp>
        <p:nvSpPr>
          <p:cNvPr id="1049147" name="Line 54"/>
          <p:cNvSpPr>
            <a:spLocks noChangeShapeType="1"/>
          </p:cNvSpPr>
          <p:nvPr/>
        </p:nvSpPr>
        <p:spPr bwMode="auto">
          <a:xfrm flipV="1">
            <a:off x="3100772" y="4738757"/>
            <a:ext cx="1072632" cy="9604"/>
          </a:xfrm>
          <a:prstGeom prst="line">
            <a:avLst/>
          </a:prstGeom>
          <a:noFill/>
          <a:ln w="28575">
            <a:solidFill>
              <a:schemeClr val="bg1"/>
            </a:solidFill>
            <a:round/>
            <a:headEnd/>
            <a:tailEnd type="triangl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pPr>
            <a:endPar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049148" name="Rectangle 27"/>
          <p:cNvSpPr/>
          <p:nvPr/>
        </p:nvSpPr>
        <p:spPr bwMode="auto">
          <a:xfrm>
            <a:off x="6322140" y="1915352"/>
            <a:ext cx="5466868" cy="427798"/>
          </a:xfrm>
          <a:prstGeom prst="rect">
            <a:avLst/>
          </a:prstGeom>
          <a:noFill/>
          <a:ln w="38100">
            <a:solidFill>
              <a:srgbClr val="FF0000"/>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graphicFrame>
        <p:nvGraphicFramePr>
          <p:cNvPr id="4194314" name="Table 7"/>
          <p:cNvGraphicFramePr>
            <a:graphicFrameLocks noGrp="1"/>
          </p:cNvGraphicFramePr>
          <p:nvPr/>
        </p:nvGraphicFramePr>
        <p:xfrm>
          <a:off x="7462016" y="4183017"/>
          <a:ext cx="4310884" cy="1793544"/>
        </p:xfrm>
        <a:graphic>
          <a:graphicData uri="http://schemas.openxmlformats.org/drawingml/2006/table">
            <a:tbl>
              <a:tblPr firstRow="1" bandRow="1">
                <a:effectLst/>
                <a:tableStyleId>{5C22544A-7EE6-4342-B048-85BDC9FD1C3A}</a:tableStyleId>
              </a:tblPr>
              <a:tblGrid>
                <a:gridCol w="3023507">
                  <a:extLst>
                    <a:ext uri="{9D8B030D-6E8A-4147-A177-3AD203B41FA5}">
                      <a16:colId xmlns:a16="http://schemas.microsoft.com/office/drawing/2014/main" val="20000"/>
                    </a:ext>
                  </a:extLst>
                </a:gridCol>
                <a:gridCol w="1287377">
                  <a:extLst>
                    <a:ext uri="{9D8B030D-6E8A-4147-A177-3AD203B41FA5}">
                      <a16:colId xmlns:a16="http://schemas.microsoft.com/office/drawing/2014/main" val="20001"/>
                    </a:ext>
                  </a:extLst>
                </a:gridCol>
              </a:tblGrid>
              <a:tr h="448386">
                <a:tc>
                  <a:txBody>
                    <a:bodyPr/>
                    <a:lstStyle/>
                    <a:p>
                      <a:pPr algn="l"/>
                      <a:r>
                        <a:rPr lang="en-US" sz="1400" dirty="0">
                          <a:latin typeface="+mn-lt"/>
                          <a:cs typeface="Calibri" panose="020F0502020204030204" pitchFamily="34" charset="0"/>
                        </a:rPr>
                        <a:t> Efficacy</a:t>
                      </a:r>
                    </a:p>
                    <a:p>
                      <a:pPr algn="l"/>
                      <a:r>
                        <a:rPr lang="en-US" sz="1400" dirty="0">
                          <a:latin typeface="+mn-lt"/>
                          <a:cs typeface="Calibri" panose="020F0502020204030204" pitchFamily="34" charset="0"/>
                        </a:rPr>
                        <a:t> Parameters</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Cohort 4</a:t>
                      </a:r>
                    </a:p>
                    <a:p>
                      <a:pPr marL="0" marR="0" lvl="0" indent="0" algn="ctr" defTabSz="914400" rtl="0" eaLnBrk="1" fontAlgn="auto" latinLnBrk="0" hangingPunct="1">
                        <a:lnSpc>
                          <a:spcPct val="100000"/>
                        </a:lnSpc>
                        <a:spcBef>
                          <a:spcPts val="0"/>
                        </a:spcBef>
                        <a:spcAft>
                          <a:spcPts val="0"/>
                        </a:spcAft>
                        <a:buClrTx/>
                        <a:buSzTx/>
                        <a:buFontTx/>
                        <a:buNone/>
                      </a:pPr>
                      <a:r>
                        <a:rPr lang="en-US" sz="1400" b="1" kern="1200" dirty="0">
                          <a:solidFill>
                            <a:schemeClr val="lt1"/>
                          </a:solidFill>
                          <a:latin typeface="+mn-lt"/>
                          <a:ea typeface="+mn-ea"/>
                          <a:cs typeface="Calibri" panose="020F0502020204030204" pitchFamily="34" charset="0"/>
                        </a:rPr>
                        <a:t>(N = 52)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2"/>
                    </a:solidFill>
                  </a:tcPr>
                </a:tc>
                <a:extLst>
                  <a:ext uri="{0D108BD9-81ED-4DB2-BD59-A6C34878D82A}">
                    <a16:rowId xmlns:a16="http://schemas.microsoft.com/office/drawing/2014/main" val="10000"/>
                  </a:ext>
                </a:extLst>
              </a:tr>
              <a:tr h="448386">
                <a:tc>
                  <a:txBody>
                    <a:bodyPr/>
                    <a:lstStyle/>
                    <a:p>
                      <a:pPr marL="0" lvl="0" indent="0">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 DFS,</a:t>
                      </a:r>
                    </a:p>
                    <a:p>
                      <a:pPr marL="0" lvl="0" indent="0">
                        <a:spcBef>
                          <a:spcPts val="0"/>
                        </a:spcBef>
                        <a:spcAft>
                          <a:spcPts val="0"/>
                        </a:spcAft>
                        <a:buFont typeface="Arial" panose="020B0604020202020204" pitchFamily="34" charset="0"/>
                        <a:buNone/>
                      </a:pPr>
                      <a:r>
                        <a:rPr lang="en-US" sz="1400" b="0" kern="1200" dirty="0">
                          <a:solidFill>
                            <a:schemeClr val="bg1"/>
                          </a:solidFill>
                          <a:effectLst/>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NR</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(12.1-NE)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1"/>
                  </a:ext>
                </a:extLst>
              </a:tr>
              <a:tr h="448386">
                <a:tc>
                  <a:txBody>
                    <a:bodyPr/>
                    <a:lstStyle/>
                    <a:p>
                      <a:pPr marL="0" lvl="0" indent="0">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 6-mo DFS,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0" kern="1200" dirty="0">
                          <a:solidFill>
                            <a:schemeClr val="bg1"/>
                          </a:solidFill>
                          <a:effectLst/>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85.3</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(71.6-92.7)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1">
                        <a:lumMod val="95000"/>
                      </a:schemeClr>
                    </a:solidFill>
                  </a:tcPr>
                </a:tc>
                <a:extLst>
                  <a:ext uri="{0D108BD9-81ED-4DB2-BD59-A6C34878D82A}">
                    <a16:rowId xmlns:a16="http://schemas.microsoft.com/office/drawing/2014/main" val="10002"/>
                  </a:ext>
                </a:extLst>
              </a:tr>
              <a:tr h="448386">
                <a:tc>
                  <a:txBody>
                    <a:bodyPr/>
                    <a:lstStyle/>
                    <a:p>
                      <a:pPr marL="0" lvl="0" indent="0">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 9-mo DFS,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pPr>
                      <a:r>
                        <a:rPr lang="en-US" sz="1400" b="0" kern="1200" dirty="0">
                          <a:solidFill>
                            <a:schemeClr val="bg1"/>
                          </a:solidFill>
                          <a:effectLst/>
                          <a:latin typeface="+mn-lt"/>
                          <a:ea typeface="+mn-ea"/>
                          <a:cs typeface="+mn-cs"/>
                        </a:rPr>
                        <a:t>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tc>
                  <a:txBody>
                    <a:bodyPr/>
                    <a:lstStyle/>
                    <a:p>
                      <a:pPr marL="0" lvl="0" indent="0" algn="ctr" defTabSz="914400" rtl="0" eaLnBrk="1" latinLnBrk="0" hangingPunct="1">
                        <a:spcBef>
                          <a:spcPts val="0"/>
                        </a:spcBef>
                        <a:spcAft>
                          <a:spcPts val="0"/>
                        </a:spcAft>
                        <a:buFont typeface="Arial" panose="020B0604020202020204" pitchFamily="34" charset="0"/>
                        <a:buNone/>
                      </a:pPr>
                      <a:r>
                        <a:rPr lang="en-US" sz="1400" b="1" kern="1200" dirty="0">
                          <a:solidFill>
                            <a:schemeClr val="bg1"/>
                          </a:solidFill>
                          <a:effectLst/>
                          <a:latin typeface="+mn-lt"/>
                          <a:ea typeface="+mn-ea"/>
                          <a:cs typeface="+mn-cs"/>
                        </a:rPr>
                        <a:t>81.1</a:t>
                      </a:r>
                    </a:p>
                    <a:p>
                      <a:pPr marL="0" lvl="0" indent="0" algn="ctr" defTabSz="914400" rtl="0" eaLnBrk="1" latinLnBrk="0" hangingPunct="1">
                        <a:spcBef>
                          <a:spcPts val="0"/>
                        </a:spcBef>
                        <a:spcAft>
                          <a:spcPts val="0"/>
                        </a:spcAft>
                        <a:buFont typeface="Arial" panose="020B0604020202020204" pitchFamily="34" charset="0"/>
                        <a:buNone/>
                      </a:pPr>
                      <a:r>
                        <a:rPr lang="en-US" sz="1400" kern="1200" dirty="0">
                          <a:solidFill>
                            <a:schemeClr val="bg1"/>
                          </a:solidFill>
                          <a:effectLst/>
                          <a:latin typeface="+mn-lt"/>
                          <a:ea typeface="+mn-ea"/>
                          <a:cs typeface="+mn-cs"/>
                        </a:rPr>
                        <a:t>(66.7-89.7)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tx2"/>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B8DDD-1054-C359-0B97-92B8DFD49388}"/>
            </a:ext>
          </a:extLst>
        </p:cNvPr>
        <p:cNvGrpSpPr/>
        <p:nvPr/>
      </p:nvGrpSpPr>
      <p:grpSpPr>
        <a:xfrm>
          <a:off x="0" y="0"/>
          <a:ext cx="0" cy="0"/>
          <a:chOff x="0" y="0"/>
          <a:chExt cx="0" cy="0"/>
        </a:xfrm>
      </p:grpSpPr>
      <p:cxnSp>
        <p:nvCxnSpPr>
          <p:cNvPr id="3145788" name="Straight Connector 103">
            <a:extLst>
              <a:ext uri="{FF2B5EF4-FFF2-40B4-BE49-F238E27FC236}">
                <a16:creationId xmlns:a16="http://schemas.microsoft.com/office/drawing/2014/main" id="{B520C79F-07AC-E5FF-E215-070D8966043F}"/>
              </a:ext>
            </a:extLst>
          </p:cNvPr>
          <p:cNvCxnSpPr>
            <a:cxnSpLocks/>
          </p:cNvCxnSpPr>
          <p:nvPr/>
        </p:nvCxnSpPr>
        <p:spPr bwMode="auto">
          <a:xfrm>
            <a:off x="8181954" y="2956047"/>
            <a:ext cx="5907" cy="442201"/>
          </a:xfrm>
          <a:prstGeom prst="line">
            <a:avLst/>
          </a:prstGeom>
          <a:noFill/>
          <a:ln w="28575" cap="flat" cmpd="sng" algn="ctr">
            <a:solidFill>
              <a:schemeClr val="accent1"/>
            </a:solidFill>
            <a:prstDash val="sysDot"/>
            <a:round/>
            <a:headEnd type="none" w="med" len="med"/>
            <a:tailEnd type="none" w="med" len="med"/>
          </a:ln>
          <a:effectLst/>
        </p:spPr>
      </p:cxnSp>
      <p:cxnSp>
        <p:nvCxnSpPr>
          <p:cNvPr id="3145789" name="Straight Connector 102">
            <a:extLst>
              <a:ext uri="{FF2B5EF4-FFF2-40B4-BE49-F238E27FC236}">
                <a16:creationId xmlns:a16="http://schemas.microsoft.com/office/drawing/2014/main" id="{4F414EC8-D9DE-976F-A406-F358795679AD}"/>
              </a:ext>
            </a:extLst>
          </p:cNvPr>
          <p:cNvCxnSpPr>
            <a:cxnSpLocks/>
          </p:cNvCxnSpPr>
          <p:nvPr/>
        </p:nvCxnSpPr>
        <p:spPr bwMode="auto">
          <a:xfrm>
            <a:off x="6144496" y="2886697"/>
            <a:ext cx="5907" cy="442201"/>
          </a:xfrm>
          <a:prstGeom prst="line">
            <a:avLst/>
          </a:prstGeom>
          <a:noFill/>
          <a:ln w="28575" cap="flat" cmpd="sng" algn="ctr">
            <a:solidFill>
              <a:schemeClr val="accent1"/>
            </a:solidFill>
            <a:prstDash val="sysDot"/>
            <a:round/>
            <a:headEnd type="none" w="med" len="med"/>
            <a:tailEnd type="none" w="med" len="med"/>
          </a:ln>
          <a:effectLst/>
        </p:spPr>
      </p:cxnSp>
      <p:cxnSp>
        <p:nvCxnSpPr>
          <p:cNvPr id="3145790" name="Straight Connector 92">
            <a:extLst>
              <a:ext uri="{FF2B5EF4-FFF2-40B4-BE49-F238E27FC236}">
                <a16:creationId xmlns:a16="http://schemas.microsoft.com/office/drawing/2014/main" id="{CB343AC4-7E13-2AA5-E8DC-FFD4D1D19F55}"/>
              </a:ext>
            </a:extLst>
          </p:cNvPr>
          <p:cNvCxnSpPr>
            <a:cxnSpLocks/>
          </p:cNvCxnSpPr>
          <p:nvPr/>
        </p:nvCxnSpPr>
        <p:spPr bwMode="auto">
          <a:xfrm>
            <a:off x="6818584" y="4829911"/>
            <a:ext cx="5907" cy="442201"/>
          </a:xfrm>
          <a:prstGeom prst="line">
            <a:avLst/>
          </a:prstGeom>
          <a:noFill/>
          <a:ln w="28575" cap="flat" cmpd="sng" algn="ctr">
            <a:solidFill>
              <a:schemeClr val="accent3"/>
            </a:solidFill>
            <a:prstDash val="sysDot"/>
            <a:round/>
            <a:headEnd type="none" w="med" len="med"/>
            <a:tailEnd type="none" w="med" len="med"/>
          </a:ln>
          <a:effectLst/>
        </p:spPr>
      </p:cxnSp>
      <p:cxnSp>
        <p:nvCxnSpPr>
          <p:cNvPr id="3145791" name="Straight Connector 99">
            <a:extLst>
              <a:ext uri="{FF2B5EF4-FFF2-40B4-BE49-F238E27FC236}">
                <a16:creationId xmlns:a16="http://schemas.microsoft.com/office/drawing/2014/main" id="{E2F148B2-0640-1C46-EA99-EC4679F354DD}"/>
              </a:ext>
            </a:extLst>
          </p:cNvPr>
          <p:cNvCxnSpPr>
            <a:cxnSpLocks/>
          </p:cNvCxnSpPr>
          <p:nvPr/>
        </p:nvCxnSpPr>
        <p:spPr bwMode="auto">
          <a:xfrm>
            <a:off x="9156996" y="4787393"/>
            <a:ext cx="5907" cy="442201"/>
          </a:xfrm>
          <a:prstGeom prst="line">
            <a:avLst/>
          </a:prstGeom>
          <a:noFill/>
          <a:ln w="28575" cap="flat" cmpd="sng" algn="ctr">
            <a:solidFill>
              <a:schemeClr val="accent3"/>
            </a:solidFill>
            <a:prstDash val="sysDot"/>
            <a:round/>
            <a:headEnd type="none" w="med" len="med"/>
            <a:tailEnd type="none" w="med" len="med"/>
          </a:ln>
          <a:effectLst/>
        </p:spPr>
      </p:cxnSp>
      <p:cxnSp>
        <p:nvCxnSpPr>
          <p:cNvPr id="3145792" name="Straight Connector 100">
            <a:extLst>
              <a:ext uri="{FF2B5EF4-FFF2-40B4-BE49-F238E27FC236}">
                <a16:creationId xmlns:a16="http://schemas.microsoft.com/office/drawing/2014/main" id="{61D43C0D-F1AE-D4A1-D853-4A187C9D90DD}"/>
              </a:ext>
            </a:extLst>
          </p:cNvPr>
          <p:cNvCxnSpPr>
            <a:cxnSpLocks/>
          </p:cNvCxnSpPr>
          <p:nvPr/>
        </p:nvCxnSpPr>
        <p:spPr bwMode="auto">
          <a:xfrm>
            <a:off x="11180143" y="4767961"/>
            <a:ext cx="5907" cy="442201"/>
          </a:xfrm>
          <a:prstGeom prst="line">
            <a:avLst/>
          </a:prstGeom>
          <a:noFill/>
          <a:ln w="28575" cap="flat" cmpd="sng" algn="ctr">
            <a:solidFill>
              <a:schemeClr val="accent3"/>
            </a:solidFill>
            <a:prstDash val="sysDot"/>
            <a:round/>
            <a:headEnd type="none" w="med" len="med"/>
            <a:tailEnd type="none" w="med" len="med"/>
          </a:ln>
          <a:effectLst/>
        </p:spPr>
      </p:cxnSp>
      <p:sp>
        <p:nvSpPr>
          <p:cNvPr id="1048835" name="Title 1">
            <a:extLst>
              <a:ext uri="{FF2B5EF4-FFF2-40B4-BE49-F238E27FC236}">
                <a16:creationId xmlns:a16="http://schemas.microsoft.com/office/drawing/2014/main" id="{A8BF406C-B123-9D98-6120-3782B0332D48}"/>
              </a:ext>
            </a:extLst>
          </p:cNvPr>
          <p:cNvSpPr>
            <a:spLocks noGrp="1"/>
          </p:cNvSpPr>
          <p:nvPr>
            <p:ph type="title"/>
          </p:nvPr>
        </p:nvSpPr>
        <p:spPr/>
        <p:txBody>
          <a:bodyPr/>
          <a:lstStyle/>
          <a:p>
            <a:r>
              <a:rPr lang="en-US" dirty="0"/>
              <a:t>NCCN Guidelines: Management per NMIBC Risk Group</a:t>
            </a:r>
          </a:p>
        </p:txBody>
      </p:sp>
      <p:sp>
        <p:nvSpPr>
          <p:cNvPr id="1048836" name="Rectangle 3">
            <a:extLst>
              <a:ext uri="{FF2B5EF4-FFF2-40B4-BE49-F238E27FC236}">
                <a16:creationId xmlns:a16="http://schemas.microsoft.com/office/drawing/2014/main" id="{D4177449-EE17-F4A6-815F-D459B6D9C23F}"/>
              </a:ext>
            </a:extLst>
          </p:cNvPr>
          <p:cNvSpPr/>
          <p:nvPr/>
        </p:nvSpPr>
        <p:spPr>
          <a:xfrm>
            <a:off x="8809468" y="2001538"/>
            <a:ext cx="3016236" cy="43963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BCG unresponsive or BCG intolerant </a:t>
            </a:r>
          </a:p>
        </p:txBody>
      </p:sp>
      <p:sp>
        <p:nvSpPr>
          <p:cNvPr id="1048837" name="Rectangle 4">
            <a:extLst>
              <a:ext uri="{FF2B5EF4-FFF2-40B4-BE49-F238E27FC236}">
                <a16:creationId xmlns:a16="http://schemas.microsoft.com/office/drawing/2014/main" id="{948B0943-09EF-F15F-5DBF-71D1D98DDEA6}"/>
              </a:ext>
            </a:extLst>
          </p:cNvPr>
          <p:cNvSpPr/>
          <p:nvPr/>
        </p:nvSpPr>
        <p:spPr>
          <a:xfrm>
            <a:off x="5258967" y="3318732"/>
            <a:ext cx="1797821" cy="863439"/>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kumimoji="0" lang="en-GB" sz="1400" b="1" i="0" u="none" strike="noStrike" kern="1200" cap="none" spc="-10" normalizeH="0" baseline="0" noProof="0" dirty="0">
                <a:ln>
                  <a:noFill/>
                </a:ln>
                <a:solidFill>
                  <a:schemeClr val="bg1"/>
                </a:solidFill>
                <a:effectLst/>
                <a:uLnTx/>
                <a:uFillTx/>
                <a:latin typeface="Calibri" panose="020F0502020204030204" pitchFamily="34" charset="0"/>
                <a:cs typeface="Calibri" panose="020F0502020204030204" pitchFamily="34" charset="0"/>
              </a:rPr>
              <a:t>Cystectomy </a:t>
            </a:r>
            <a:r>
              <a:rPr kumimoji="0" lang="en-GB" sz="1400" b="0" i="1" u="none" strike="noStrike" kern="1200" cap="none" spc="-10" normalizeH="0" baseline="0" noProof="0" dirty="0">
                <a:ln>
                  <a:noFill/>
                </a:ln>
                <a:solidFill>
                  <a:schemeClr val="bg1"/>
                </a:solidFill>
                <a:effectLst/>
                <a:uLnTx/>
                <a:uFillTx/>
                <a:latin typeface="Calibri" panose="020F0502020204030204" pitchFamily="34" charset="0"/>
                <a:cs typeface="Calibri" panose="020F0502020204030204" pitchFamily="34" charset="0"/>
              </a:rPr>
              <a:t>(preferred) </a:t>
            </a:r>
          </a:p>
          <a:p>
            <a:pPr marL="0" marR="0" lvl="0" indent="0" algn="l"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chemeClr val="bg1"/>
                </a:solidFill>
                <a:effectLst/>
                <a:uLnTx/>
                <a:uFillTx/>
                <a:latin typeface="Calibri" panose="020F0502020204030204" pitchFamily="34" charset="0"/>
                <a:cs typeface="Calibri" panose="020F0502020204030204" pitchFamily="34" charset="0"/>
              </a:rPr>
              <a:t>or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GB" sz="1400" spc="-10" dirty="0">
                <a:solidFill>
                  <a:schemeClr val="bg1"/>
                </a:solidFill>
                <a:latin typeface="Calibri" panose="020F0502020204030204" pitchFamily="34" charset="0"/>
                <a:cs typeface="Calibri" panose="020F0502020204030204" pitchFamily="34" charset="0"/>
              </a:rPr>
              <a:t>BCG</a:t>
            </a:r>
            <a:endParaRPr kumimoji="0" lang="en-GB" sz="1400" b="1" i="0" u="none" strike="noStrike" kern="1200" cap="none" spc="-1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p:txBody>
      </p:sp>
      <p:sp>
        <p:nvSpPr>
          <p:cNvPr id="1048838" name="Rectangle 6">
            <a:extLst>
              <a:ext uri="{FF2B5EF4-FFF2-40B4-BE49-F238E27FC236}">
                <a16:creationId xmlns:a16="http://schemas.microsoft.com/office/drawing/2014/main" id="{ABB81625-86F3-55EB-F103-362935B3D054}"/>
              </a:ext>
            </a:extLst>
          </p:cNvPr>
          <p:cNvSpPr/>
          <p:nvPr/>
        </p:nvSpPr>
        <p:spPr>
          <a:xfrm>
            <a:off x="7209981" y="3288318"/>
            <a:ext cx="2026418" cy="91514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kumimoji="0" lang="en-GB" sz="1400" b="1" i="0" u="none" strike="noStrike" kern="1200" cap="none" spc="-40" normalizeH="0" baseline="0" noProof="0" dirty="0">
                <a:ln>
                  <a:noFill/>
                </a:ln>
                <a:solidFill>
                  <a:schemeClr val="bg1"/>
                </a:solidFill>
                <a:effectLst/>
                <a:uLnTx/>
                <a:uFillTx/>
                <a:latin typeface="Calibri" panose="020F0502020204030204" pitchFamily="34" charset="0"/>
                <a:cs typeface="Calibri" panose="020F0502020204030204" pitchFamily="34" charset="0"/>
              </a:rPr>
              <a:t>BCG </a:t>
            </a:r>
          </a:p>
          <a:p>
            <a:pPr marR="0" lvl="0" algn="l" defTabSz="914400" rtl="0" eaLnBrk="1" fontAlgn="auto" latinLnBrk="0" hangingPunct="1">
              <a:lnSpc>
                <a:spcPct val="100000"/>
              </a:lnSpc>
              <a:spcBef>
                <a:spcPts val="0"/>
              </a:spcBef>
              <a:spcAft>
                <a:spcPts val="0"/>
              </a:spcAft>
              <a:buClrTx/>
              <a:buSzTx/>
            </a:pPr>
            <a:r>
              <a:rPr kumimoji="0" lang="en-GB" sz="1400" b="0" i="1" u="none" strike="noStrike" kern="1200" cap="none" spc="-40" normalizeH="0" baseline="0" noProof="0" dirty="0">
                <a:ln>
                  <a:noFill/>
                </a:ln>
                <a:solidFill>
                  <a:schemeClr val="bg1"/>
                </a:solidFill>
                <a:effectLst/>
                <a:uLnTx/>
                <a:uFillTx/>
                <a:latin typeface="Calibri" panose="020F0502020204030204" pitchFamily="34" charset="0"/>
                <a:cs typeface="Calibri" panose="020F0502020204030204" pitchFamily="34" charset="0"/>
              </a:rPr>
              <a:t>(Category 1, preferred</a:t>
            </a:r>
            <a:r>
              <a:rPr kumimoji="0" lang="en-GB" sz="1400" b="1" i="1" u="none" strike="noStrike" kern="1200" cap="none" spc="-40" normalizeH="0" baseline="0" noProof="0" dirty="0">
                <a:ln>
                  <a:noFill/>
                </a:ln>
                <a:solidFill>
                  <a:schemeClr val="bg1"/>
                </a:solidFill>
                <a:effectLst/>
                <a:uLnTx/>
                <a:uFillTx/>
                <a:latin typeface="Calibri" panose="020F0502020204030204" pitchFamily="34" charset="0"/>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40" normalizeH="0" baseline="0" noProof="0" dirty="0">
                <a:ln>
                  <a:noFill/>
                </a:ln>
                <a:solidFill>
                  <a:schemeClr val="bg1"/>
                </a:solidFill>
                <a:effectLst/>
                <a:uLnTx/>
                <a:uFillTx/>
                <a:latin typeface="Calibri" panose="020F0502020204030204" pitchFamily="34" charset="0"/>
                <a:cs typeface="Calibri" panose="020F0502020204030204" pitchFamily="34" charset="0"/>
              </a:rPr>
              <a:t>or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GB" sz="1400" spc="-40" dirty="0">
                <a:solidFill>
                  <a:schemeClr val="bg1"/>
                </a:solidFill>
                <a:latin typeface="Calibri" panose="020F0502020204030204" pitchFamily="34" charset="0"/>
                <a:cs typeface="Calibri" panose="020F0502020204030204" pitchFamily="34" charset="0"/>
              </a:rPr>
              <a:t>C</a:t>
            </a:r>
            <a:r>
              <a:rPr kumimoji="0" lang="en-GB" sz="1400" b="1" i="0" u="none" strike="noStrike" kern="1200" cap="none" spc="-40" normalizeH="0" baseline="0" noProof="0" dirty="0">
                <a:ln>
                  <a:noFill/>
                </a:ln>
                <a:solidFill>
                  <a:schemeClr val="bg1"/>
                </a:solidFill>
                <a:effectLst/>
                <a:uLnTx/>
                <a:uFillTx/>
                <a:latin typeface="Calibri" panose="020F0502020204030204" pitchFamily="34" charset="0"/>
                <a:cs typeface="Calibri" panose="020F0502020204030204" pitchFamily="34" charset="0"/>
              </a:rPr>
              <a:t>ystectomy </a:t>
            </a:r>
            <a:endParaRPr lang="en-GB" sz="1400" b="0" spc="-10" dirty="0">
              <a:solidFill>
                <a:schemeClr val="bg1"/>
              </a:solidFill>
              <a:latin typeface="Calibri" panose="020F0502020204030204" pitchFamily="34" charset="0"/>
              <a:cs typeface="Calibri" panose="020F0502020204030204" pitchFamily="34" charset="0"/>
            </a:endParaRPr>
          </a:p>
        </p:txBody>
      </p:sp>
      <p:sp>
        <p:nvSpPr>
          <p:cNvPr id="1048839" name="TextBox 13">
            <a:extLst>
              <a:ext uri="{FF2B5EF4-FFF2-40B4-BE49-F238E27FC236}">
                <a16:creationId xmlns:a16="http://schemas.microsoft.com/office/drawing/2014/main" id="{19DB4133-E24E-E6EC-349F-67BD9815607E}"/>
              </a:ext>
            </a:extLst>
          </p:cNvPr>
          <p:cNvSpPr txBox="1"/>
          <p:nvPr/>
        </p:nvSpPr>
        <p:spPr>
          <a:xfrm>
            <a:off x="5206798" y="1369631"/>
            <a:ext cx="6615311" cy="276999"/>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en-GB"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High</a:t>
            </a:r>
          </a:p>
        </p:txBody>
      </p:sp>
      <p:sp>
        <p:nvSpPr>
          <p:cNvPr id="1048840" name="Rectangle 14">
            <a:extLst>
              <a:ext uri="{FF2B5EF4-FFF2-40B4-BE49-F238E27FC236}">
                <a16:creationId xmlns:a16="http://schemas.microsoft.com/office/drawing/2014/main" id="{BA8148A7-D28B-09AC-FAE2-5B5CEBF27687}"/>
              </a:ext>
            </a:extLst>
          </p:cNvPr>
          <p:cNvSpPr/>
          <p:nvPr/>
        </p:nvSpPr>
        <p:spPr>
          <a:xfrm>
            <a:off x="3042798" y="1954794"/>
            <a:ext cx="2026418" cy="1588505"/>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Ins="0" rtlCol="0" anchor="ct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kumimoji="0" lang="en-GB" sz="1400" b="1" i="0"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Intravesical therapy </a:t>
            </a:r>
            <a:r>
              <a:rPr kumimoji="0" lang="en-GB" sz="1400" b="0" i="1"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(preferred) </a:t>
            </a:r>
          </a:p>
          <a:p>
            <a:pPr marL="742950" lvl="1" indent="-285750" eaLnBrk="1" fontAlgn="auto" hangingPunct="1">
              <a:spcBef>
                <a:spcPts val="0"/>
              </a:spcBef>
              <a:spcAft>
                <a:spcPts val="0"/>
              </a:spcAft>
              <a:buFont typeface="Calibri" panose="020F0502020204030204" pitchFamily="34" charset="0"/>
              <a:buChar char="─"/>
            </a:pPr>
            <a:r>
              <a:rPr lang="en-GB" sz="1400" b="0" spc="-10" dirty="0">
                <a:solidFill>
                  <a:srgbClr val="FFFFFF"/>
                </a:solidFill>
                <a:latin typeface="Calibri" panose="020F0502020204030204" pitchFamily="34" charset="0"/>
                <a:cs typeface="Calibri" panose="020F0502020204030204" pitchFamily="34" charset="0"/>
              </a:rPr>
              <a:t>BCG</a:t>
            </a:r>
          </a:p>
          <a:p>
            <a:pPr marL="742950" lvl="1" indent="-285750" eaLnBrk="1" fontAlgn="auto" hangingPunct="1">
              <a:spcBef>
                <a:spcPts val="0"/>
              </a:spcBef>
              <a:spcAft>
                <a:spcPts val="0"/>
              </a:spcAft>
              <a:buFont typeface="Calibri" panose="020F0502020204030204" pitchFamily="34" charset="0"/>
              <a:buChar char="─"/>
            </a:pPr>
            <a:r>
              <a:rPr lang="en-GB" sz="1400" b="0" spc="-10" dirty="0">
                <a:solidFill>
                  <a:srgbClr val="FFFFFF"/>
                </a:solidFill>
                <a:latin typeface="Calibri" panose="020F0502020204030204" pitchFamily="34" charset="0"/>
                <a:cs typeface="Calibri" panose="020F0502020204030204" pitchFamily="34" charset="0"/>
              </a:rPr>
              <a:t>Chemotherapy</a:t>
            </a:r>
          </a:p>
          <a:p>
            <a:pPr marR="0" lvl="0" algn="l" defTabSz="914400" rtl="0" eaLnBrk="1" fontAlgn="auto" latinLnBrk="0" hangingPunct="1">
              <a:lnSpc>
                <a:spcPct val="100000"/>
              </a:lnSpc>
              <a:spcBef>
                <a:spcPts val="0"/>
              </a:spcBef>
              <a:spcAft>
                <a:spcPts val="0"/>
              </a:spcAft>
              <a:buClrTx/>
              <a:buSzTx/>
            </a:pPr>
            <a:r>
              <a:rPr kumimoji="0" lang="en-GB" sz="1400" b="0" i="0"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or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pPr>
            <a:r>
              <a:rPr lang="en-GB" sz="1400" spc="-10" dirty="0">
                <a:solidFill>
                  <a:schemeClr val="tx1"/>
                </a:solidFill>
                <a:latin typeface="Calibri" panose="020F0502020204030204" pitchFamily="34" charset="0"/>
                <a:cs typeface="Calibri" panose="020F0502020204030204" pitchFamily="34" charset="0"/>
              </a:rPr>
              <a:t>Surveillance</a:t>
            </a:r>
          </a:p>
        </p:txBody>
      </p:sp>
      <p:sp>
        <p:nvSpPr>
          <p:cNvPr id="1048841" name="TextBox 26">
            <a:extLst>
              <a:ext uri="{FF2B5EF4-FFF2-40B4-BE49-F238E27FC236}">
                <a16:creationId xmlns:a16="http://schemas.microsoft.com/office/drawing/2014/main" id="{9C8023D5-800F-CCBD-C852-7F97484DA584}"/>
              </a:ext>
            </a:extLst>
          </p:cNvPr>
          <p:cNvSpPr txBox="1"/>
          <p:nvPr/>
        </p:nvSpPr>
        <p:spPr>
          <a:xfrm>
            <a:off x="369820" y="1342159"/>
            <a:ext cx="2535396" cy="276999"/>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en-GB"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Low</a:t>
            </a:r>
          </a:p>
        </p:txBody>
      </p:sp>
      <p:sp>
        <p:nvSpPr>
          <p:cNvPr id="1048842" name="Rectangle 27">
            <a:extLst>
              <a:ext uri="{FF2B5EF4-FFF2-40B4-BE49-F238E27FC236}">
                <a16:creationId xmlns:a16="http://schemas.microsoft.com/office/drawing/2014/main" id="{A4B4B68B-7D33-BFCE-DF68-A9F79AAE9712}"/>
              </a:ext>
            </a:extLst>
          </p:cNvPr>
          <p:cNvSpPr/>
          <p:nvPr/>
        </p:nvSpPr>
        <p:spPr>
          <a:xfrm>
            <a:off x="369820" y="1964485"/>
            <a:ext cx="2535396" cy="1287871"/>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Ins="0" rtlCol="0" anchor="ctr"/>
          <a:lstStyle/>
          <a:p>
            <a:pPr marL="0" marR="0" lvl="0" indent="0"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Surveillance</a:t>
            </a:r>
          </a:p>
          <a:p>
            <a:pPr marL="346075"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pPr>
            <a:r>
              <a:rPr lang="en-GB" sz="1400" b="0" spc="-10" dirty="0">
                <a:solidFill>
                  <a:schemeClr val="tx1"/>
                </a:solidFill>
                <a:latin typeface="Calibri" panose="020F0502020204030204" pitchFamily="34" charset="0"/>
                <a:cs typeface="Calibri" panose="020F0502020204030204" pitchFamily="34" charset="0"/>
              </a:rPr>
              <a:t>Should consider single perioperative instillation of intravesical chemotherapy at time of TURBT</a:t>
            </a:r>
          </a:p>
        </p:txBody>
      </p:sp>
      <p:sp>
        <p:nvSpPr>
          <p:cNvPr id="1048843" name="Rectangle 30">
            <a:extLst>
              <a:ext uri="{FF2B5EF4-FFF2-40B4-BE49-F238E27FC236}">
                <a16:creationId xmlns:a16="http://schemas.microsoft.com/office/drawing/2014/main" id="{8CE930F5-DA5D-466E-583B-97F4CC042D97}"/>
              </a:ext>
            </a:extLst>
          </p:cNvPr>
          <p:cNvSpPr/>
          <p:nvPr/>
        </p:nvSpPr>
        <p:spPr>
          <a:xfrm>
            <a:off x="5235168" y="2727841"/>
            <a:ext cx="1797821" cy="40370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0" marR="0" lvl="0" indent="0" algn="l"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chemeClr val="tx1"/>
                </a:solidFill>
                <a:effectLst/>
                <a:uLnTx/>
                <a:uFillTx/>
                <a:latin typeface="Calibri" panose="020F0502020204030204" pitchFamily="34" charset="0"/>
                <a:cs typeface="Calibri" panose="020F0502020204030204" pitchFamily="34" charset="0"/>
              </a:rPr>
              <a:t>Very high-risk features</a:t>
            </a:r>
            <a:endParaRPr kumimoji="0" lang="en-GB" sz="1600" b="0" i="0" u="none" strike="noStrike" kern="1200" cap="none" spc="-10" normalizeH="0" baseline="0" noProof="0" dirty="0">
              <a:ln>
                <a:noFill/>
              </a:ln>
              <a:solidFill>
                <a:schemeClr val="tx1"/>
              </a:solidFill>
              <a:effectLst/>
              <a:uLnTx/>
              <a:uFillTx/>
              <a:latin typeface="Calibri" panose="020F0502020204030204" pitchFamily="34" charset="0"/>
              <a:cs typeface="Calibri" panose="020F0502020204030204" pitchFamily="34" charset="0"/>
            </a:endParaRPr>
          </a:p>
        </p:txBody>
      </p:sp>
      <p:sp>
        <p:nvSpPr>
          <p:cNvPr id="1048844" name="Rectangle 31">
            <a:extLst>
              <a:ext uri="{FF2B5EF4-FFF2-40B4-BE49-F238E27FC236}">
                <a16:creationId xmlns:a16="http://schemas.microsoft.com/office/drawing/2014/main" id="{2E54C67F-D4FE-E08F-8424-966DA1F1FF5B}"/>
              </a:ext>
            </a:extLst>
          </p:cNvPr>
          <p:cNvSpPr/>
          <p:nvPr/>
        </p:nvSpPr>
        <p:spPr>
          <a:xfrm>
            <a:off x="7193768" y="2729957"/>
            <a:ext cx="2026418" cy="38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0" marR="0" lvl="0" indent="0" algn="l"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chemeClr val="tx1"/>
                </a:solidFill>
                <a:effectLst/>
                <a:uLnTx/>
                <a:uFillTx/>
                <a:latin typeface="Calibri" panose="020F0502020204030204" pitchFamily="34" charset="0"/>
                <a:cs typeface="Calibri" panose="020F0502020204030204" pitchFamily="34" charset="0"/>
              </a:rPr>
              <a:t>No very high-risk features</a:t>
            </a:r>
            <a:endParaRPr lang="en-GB" sz="1400" b="0" spc="-10" dirty="0">
              <a:solidFill>
                <a:schemeClr val="tx1"/>
              </a:solidFill>
              <a:latin typeface="Calibri" panose="020F0502020204030204" pitchFamily="34" charset="0"/>
              <a:cs typeface="Calibri" panose="020F0502020204030204" pitchFamily="34" charset="0"/>
            </a:endParaRPr>
          </a:p>
        </p:txBody>
      </p:sp>
      <p:sp>
        <p:nvSpPr>
          <p:cNvPr id="1048845" name="TextBox 39">
            <a:extLst>
              <a:ext uri="{FF2B5EF4-FFF2-40B4-BE49-F238E27FC236}">
                <a16:creationId xmlns:a16="http://schemas.microsoft.com/office/drawing/2014/main" id="{E7DA11FC-28E4-2802-4229-583A8B4284EE}"/>
              </a:ext>
            </a:extLst>
          </p:cNvPr>
          <p:cNvSpPr txBox="1"/>
          <p:nvPr/>
        </p:nvSpPr>
        <p:spPr>
          <a:xfrm>
            <a:off x="3042798" y="1342159"/>
            <a:ext cx="2026418" cy="276999"/>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en-GB" sz="1800" b="1"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Intermediate</a:t>
            </a:r>
          </a:p>
        </p:txBody>
      </p:sp>
      <p:sp>
        <p:nvSpPr>
          <p:cNvPr id="1048846" name="Right Brace 81">
            <a:extLst>
              <a:ext uri="{FF2B5EF4-FFF2-40B4-BE49-F238E27FC236}">
                <a16:creationId xmlns:a16="http://schemas.microsoft.com/office/drawing/2014/main" id="{EA7AB739-722F-C5CE-DDE3-A59B8CD990AC}"/>
              </a:ext>
            </a:extLst>
          </p:cNvPr>
          <p:cNvSpPr/>
          <p:nvPr/>
        </p:nvSpPr>
        <p:spPr bwMode="auto">
          <a:xfrm rot="16200000">
            <a:off x="8014903" y="1156969"/>
            <a:ext cx="418612" cy="6309986"/>
          </a:xfrm>
          <a:prstGeom prst="rightBrace">
            <a:avLst>
              <a:gd name="adj1" fmla="val 0"/>
              <a:gd name="adj2" fmla="val 83277"/>
            </a:avLst>
          </a:prstGeom>
          <a:noFill/>
          <a:ln w="28575" cap="flat" cmpd="sng" algn="ctr">
            <a:solidFill>
              <a:schemeClr val="bg1"/>
            </a:solidFill>
            <a:prstDash val="solid"/>
            <a:round/>
            <a:headEnd type="triangle" w="med" len="med"/>
            <a:tailEnd type="triangle" w="med" len="med"/>
          </a:ln>
          <a:effectLst/>
        </p:spPr>
        <p:txBody>
          <a:bodyPr rtlCol="0" anchor="ctr"/>
          <a:lstStyle/>
          <a:p>
            <a:pPr algn="ctr"/>
            <a:endParaRPr lang="en-US" sz="1200" dirty="0"/>
          </a:p>
        </p:txBody>
      </p:sp>
      <p:sp>
        <p:nvSpPr>
          <p:cNvPr id="1048847" name="TextBox 86">
            <a:extLst>
              <a:ext uri="{FF2B5EF4-FFF2-40B4-BE49-F238E27FC236}">
                <a16:creationId xmlns:a16="http://schemas.microsoft.com/office/drawing/2014/main" id="{28A21B20-A132-2504-98B9-3BB847901958}"/>
              </a:ext>
            </a:extLst>
          </p:cNvPr>
          <p:cNvSpPr txBox="1"/>
          <p:nvPr/>
        </p:nvSpPr>
        <p:spPr bwMode="auto">
          <a:xfrm>
            <a:off x="4147545" y="4543915"/>
            <a:ext cx="1613974" cy="553998"/>
          </a:xfrm>
          <a:prstGeom prst="rect">
            <a:avLst/>
          </a:prstGeom>
          <a:solidFill>
            <a:schemeClr val="accent3">
              <a:lumMod val="60000"/>
              <a:lumOff val="40000"/>
            </a:schemeClr>
          </a:solidFill>
          <a:ln w="19050">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Cystectomy </a:t>
            </a:r>
          </a:p>
          <a:p>
            <a:pPr algn="ctr">
              <a:lnSpc>
                <a:spcPct val="100000"/>
              </a:lnSpc>
              <a:spcBef>
                <a:spcPct val="50000"/>
              </a:spcBef>
              <a:spcAft>
                <a:spcPct val="0"/>
              </a:spcAft>
              <a:buClrTx/>
              <a:buFontTx/>
              <a:buNone/>
            </a:pPr>
            <a:r>
              <a:rPr lang="en-US" sz="1200" b="0" i="1" dirty="0">
                <a:solidFill>
                  <a:schemeClr val="bg1"/>
                </a:solidFill>
                <a:latin typeface="Calibri" panose="020F0502020204030204" pitchFamily="34" charset="0"/>
              </a:rPr>
              <a:t>(Preferred) </a:t>
            </a:r>
          </a:p>
        </p:txBody>
      </p:sp>
      <p:sp>
        <p:nvSpPr>
          <p:cNvPr id="1048848" name="TextBox 87">
            <a:extLst>
              <a:ext uri="{FF2B5EF4-FFF2-40B4-BE49-F238E27FC236}">
                <a16:creationId xmlns:a16="http://schemas.microsoft.com/office/drawing/2014/main" id="{14C3561B-BCE8-0E3A-227A-6AA8E2FDB139}"/>
              </a:ext>
            </a:extLst>
          </p:cNvPr>
          <p:cNvSpPr txBox="1"/>
          <p:nvPr/>
        </p:nvSpPr>
        <p:spPr bwMode="auto">
          <a:xfrm>
            <a:off x="6144497" y="4543915"/>
            <a:ext cx="1348174" cy="276999"/>
          </a:xfrm>
          <a:prstGeom prst="rect">
            <a:avLst/>
          </a:prstGeom>
          <a:solidFill>
            <a:schemeClr val="accent3">
              <a:lumMod val="60000"/>
              <a:lumOff val="40000"/>
            </a:schemeClr>
          </a:solidFill>
          <a:ln w="19050">
            <a:noFill/>
          </a:ln>
        </p:spPr>
        <p:txBody>
          <a:bodyPr wrap="square" rtlCol="0">
            <a:spAutoFit/>
          </a:bodyPr>
          <a:lstStyle/>
          <a:p>
            <a:pPr algn="ctr">
              <a:lnSpc>
                <a:spcPct val="100000"/>
              </a:lnSpc>
              <a:spcBef>
                <a:spcPct val="50000"/>
              </a:spcBef>
              <a:spcAft>
                <a:spcPct val="0"/>
              </a:spcAft>
              <a:buClrTx/>
              <a:buFontTx/>
              <a:buNone/>
            </a:pPr>
            <a:r>
              <a:rPr lang="en-US" sz="1200" dirty="0">
                <a:solidFill>
                  <a:schemeClr val="bg1"/>
                </a:solidFill>
                <a:latin typeface="Calibri" panose="020F0502020204030204" pitchFamily="34" charset="0"/>
              </a:rPr>
              <a:t>Pembrolizumab</a:t>
            </a:r>
          </a:p>
        </p:txBody>
      </p:sp>
      <p:sp>
        <p:nvSpPr>
          <p:cNvPr id="1048849" name="TextBox 88">
            <a:extLst>
              <a:ext uri="{FF2B5EF4-FFF2-40B4-BE49-F238E27FC236}">
                <a16:creationId xmlns:a16="http://schemas.microsoft.com/office/drawing/2014/main" id="{C72DC6B7-C41C-5D31-D904-AFC21E1FC60D}"/>
              </a:ext>
            </a:extLst>
          </p:cNvPr>
          <p:cNvSpPr txBox="1"/>
          <p:nvPr/>
        </p:nvSpPr>
        <p:spPr bwMode="auto">
          <a:xfrm>
            <a:off x="8515287" y="4484211"/>
            <a:ext cx="1308933" cy="461665"/>
          </a:xfrm>
          <a:prstGeom prst="rect">
            <a:avLst/>
          </a:prstGeom>
          <a:solidFill>
            <a:schemeClr val="accent3">
              <a:lumMod val="60000"/>
              <a:lumOff val="40000"/>
            </a:schemeClr>
          </a:solidFill>
          <a:ln w="19050">
            <a:noFill/>
          </a:ln>
        </p:spPr>
        <p:txBody>
          <a:bodyPr wrap="square" rtlCol="0">
            <a:spAutoFit/>
          </a:bodyPr>
          <a:lstStyle/>
          <a:p>
            <a:pPr lvl="0" eaLnBrk="1" fontAlgn="auto" hangingPunct="1">
              <a:spcBef>
                <a:spcPts val="0"/>
              </a:spcBef>
              <a:spcAft>
                <a:spcPts val="0"/>
              </a:spcAft>
            </a:pPr>
            <a:r>
              <a:rPr lang="en-GB" sz="1200" spc="-10" dirty="0">
                <a:solidFill>
                  <a:schemeClr val="bg1"/>
                </a:solidFill>
                <a:latin typeface="Calibri" panose="020F0502020204030204" pitchFamily="34" charset="0"/>
                <a:cs typeface="Calibri" panose="020F0502020204030204" pitchFamily="34" charset="0"/>
              </a:rPr>
              <a:t>Nadofaragene firadenovec-vncg</a:t>
            </a:r>
          </a:p>
        </p:txBody>
      </p:sp>
      <p:sp>
        <p:nvSpPr>
          <p:cNvPr id="1048850" name="TextBox 89">
            <a:extLst>
              <a:ext uri="{FF2B5EF4-FFF2-40B4-BE49-F238E27FC236}">
                <a16:creationId xmlns:a16="http://schemas.microsoft.com/office/drawing/2014/main" id="{1DF38C48-66EC-AB60-145C-6484B65CCCAB}"/>
              </a:ext>
            </a:extLst>
          </p:cNvPr>
          <p:cNvSpPr txBox="1"/>
          <p:nvPr/>
        </p:nvSpPr>
        <p:spPr bwMode="auto">
          <a:xfrm>
            <a:off x="10332272" y="4484211"/>
            <a:ext cx="1745406" cy="461665"/>
          </a:xfrm>
          <a:prstGeom prst="rect">
            <a:avLst/>
          </a:prstGeom>
          <a:solidFill>
            <a:schemeClr val="accent3">
              <a:lumMod val="60000"/>
              <a:lumOff val="40000"/>
            </a:schemeClr>
          </a:solidFill>
          <a:ln w="19050">
            <a:noFill/>
          </a:ln>
        </p:spPr>
        <p:txBody>
          <a:bodyPr wrap="square" rtlCol="0">
            <a:spAutoFit/>
          </a:bodyPr>
          <a:lstStyle/>
          <a:p>
            <a:pPr lvl="0" eaLnBrk="1" fontAlgn="auto" hangingPunct="1">
              <a:spcBef>
                <a:spcPts val="0"/>
              </a:spcBef>
              <a:spcAft>
                <a:spcPts val="0"/>
              </a:spcAft>
            </a:pPr>
            <a:r>
              <a:rPr lang="en-GB" sz="1200" spc="-10" dirty="0">
                <a:solidFill>
                  <a:schemeClr val="bg1"/>
                </a:solidFill>
                <a:latin typeface="Calibri" panose="020F0502020204030204" pitchFamily="34" charset="0"/>
                <a:cs typeface="Calibri" panose="020F0502020204030204" pitchFamily="34" charset="0"/>
              </a:rPr>
              <a:t>Nogapendekin alfa inbakicept-pmln + BCG </a:t>
            </a:r>
          </a:p>
        </p:txBody>
      </p:sp>
      <p:sp>
        <p:nvSpPr>
          <p:cNvPr id="1048851" name="TextBox 94">
            <a:extLst>
              <a:ext uri="{FF2B5EF4-FFF2-40B4-BE49-F238E27FC236}">
                <a16:creationId xmlns:a16="http://schemas.microsoft.com/office/drawing/2014/main" id="{5828495C-1286-AD62-A0B1-7CE40A6A15E4}"/>
              </a:ext>
            </a:extLst>
          </p:cNvPr>
          <p:cNvSpPr txBox="1"/>
          <p:nvPr/>
        </p:nvSpPr>
        <p:spPr bwMode="auto">
          <a:xfrm>
            <a:off x="5869079" y="5181956"/>
            <a:ext cx="2001061" cy="1015663"/>
          </a:xfrm>
          <a:prstGeom prst="rect">
            <a:avLst/>
          </a:prstGeom>
          <a:solidFill>
            <a:schemeClr val="accent3">
              <a:lumMod val="20000"/>
              <a:lumOff val="80000"/>
            </a:schemeClr>
          </a:solidFill>
          <a:ln w="19050">
            <a:noFill/>
          </a:ln>
        </p:spPr>
        <p:txBody>
          <a:bodyPr wrap="square" rtlCol="0">
            <a:spAutoFit/>
          </a:bodyPr>
          <a:lstStyle/>
          <a:p>
            <a:pPr algn="ct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CIS (with or without papillary) tumors (category 2A) or high-grade papillary T</a:t>
            </a:r>
            <a:r>
              <a:rPr lang="en-US" sz="1200" b="0" baseline="-25000" dirty="0">
                <a:solidFill>
                  <a:schemeClr val="bg1"/>
                </a:solidFill>
                <a:latin typeface="Calibri" panose="020F0502020204030204" pitchFamily="34" charset="0"/>
              </a:rPr>
              <a:t>a</a:t>
            </a:r>
            <a:r>
              <a:rPr lang="en-US" sz="1200" b="0" dirty="0">
                <a:solidFill>
                  <a:schemeClr val="bg1"/>
                </a:solidFill>
                <a:latin typeface="Calibri" panose="020F0502020204030204" pitchFamily="34" charset="0"/>
              </a:rPr>
              <a:t>/T1 only tumors without CIS (Category 2B) </a:t>
            </a:r>
          </a:p>
        </p:txBody>
      </p:sp>
      <p:sp>
        <p:nvSpPr>
          <p:cNvPr id="1048852" name="TextBox 95">
            <a:extLst>
              <a:ext uri="{FF2B5EF4-FFF2-40B4-BE49-F238E27FC236}">
                <a16:creationId xmlns:a16="http://schemas.microsoft.com/office/drawing/2014/main" id="{D1B7813E-E9F9-205A-96AA-03B9D9EAE537}"/>
              </a:ext>
            </a:extLst>
          </p:cNvPr>
          <p:cNvSpPr txBox="1"/>
          <p:nvPr/>
        </p:nvSpPr>
        <p:spPr bwMode="auto">
          <a:xfrm>
            <a:off x="8162373" y="5181956"/>
            <a:ext cx="2001061" cy="1015663"/>
          </a:xfrm>
          <a:prstGeom prst="rect">
            <a:avLst/>
          </a:prstGeom>
          <a:solidFill>
            <a:schemeClr val="accent3">
              <a:lumMod val="20000"/>
              <a:lumOff val="80000"/>
            </a:schemeClr>
          </a:solidFill>
          <a:ln w="19050">
            <a:noFill/>
          </a:ln>
        </p:spPr>
        <p:txBody>
          <a:bodyPr wrap="square" rtlCol="0">
            <a:spAutoFit/>
          </a:bodyPr>
          <a:lstStyle/>
          <a:p>
            <a:pPr algn="ct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CIS (with or without papillary) tumors (category 2A) or high-grade papillary T</a:t>
            </a:r>
            <a:r>
              <a:rPr lang="en-US" sz="1200" b="0" baseline="-25000" dirty="0">
                <a:solidFill>
                  <a:schemeClr val="bg1"/>
                </a:solidFill>
                <a:latin typeface="Calibri" panose="020F0502020204030204" pitchFamily="34" charset="0"/>
              </a:rPr>
              <a:t>a</a:t>
            </a:r>
            <a:r>
              <a:rPr lang="en-US" sz="1200" b="0" dirty="0">
                <a:solidFill>
                  <a:schemeClr val="bg1"/>
                </a:solidFill>
                <a:latin typeface="Calibri" panose="020F0502020204030204" pitchFamily="34" charset="0"/>
              </a:rPr>
              <a:t>/T1 only tumors without CIS (Category 2B) </a:t>
            </a:r>
          </a:p>
        </p:txBody>
      </p:sp>
      <p:sp>
        <p:nvSpPr>
          <p:cNvPr id="1048853" name="TextBox 96">
            <a:extLst>
              <a:ext uri="{FF2B5EF4-FFF2-40B4-BE49-F238E27FC236}">
                <a16:creationId xmlns:a16="http://schemas.microsoft.com/office/drawing/2014/main" id="{A17F5B88-D5CA-9DDB-D508-91B233F384FC}"/>
              </a:ext>
            </a:extLst>
          </p:cNvPr>
          <p:cNvSpPr txBox="1"/>
          <p:nvPr/>
        </p:nvSpPr>
        <p:spPr bwMode="auto">
          <a:xfrm>
            <a:off x="10455667" y="5183997"/>
            <a:ext cx="1528022" cy="461665"/>
          </a:xfrm>
          <a:prstGeom prst="rect">
            <a:avLst/>
          </a:prstGeom>
          <a:solidFill>
            <a:schemeClr val="accent3">
              <a:lumMod val="20000"/>
              <a:lumOff val="80000"/>
            </a:schemeClr>
          </a:solidFill>
          <a:ln w="19050">
            <a:noFill/>
          </a:ln>
        </p:spPr>
        <p:txBody>
          <a:bodyPr wrap="square" rtlCol="0">
            <a:spAutoFit/>
          </a:bodyPr>
          <a:lstStyle/>
          <a:p>
            <a:pPr algn="ctr">
              <a:lnSpc>
                <a:spcPct val="100000"/>
              </a:lnSpc>
              <a:spcBef>
                <a:spcPct val="50000"/>
              </a:spcBef>
              <a:spcAft>
                <a:spcPct val="0"/>
              </a:spcAft>
              <a:buClrTx/>
              <a:buFontTx/>
              <a:buNone/>
            </a:pPr>
            <a:r>
              <a:rPr lang="en-US" sz="1200" b="0" dirty="0">
                <a:solidFill>
                  <a:schemeClr val="bg1"/>
                </a:solidFill>
                <a:latin typeface="Calibri" panose="020F0502020204030204" pitchFamily="34" charset="0"/>
              </a:rPr>
              <a:t>CIS (with or without papillary) tumors</a:t>
            </a:r>
          </a:p>
        </p:txBody>
      </p:sp>
      <p:cxnSp>
        <p:nvCxnSpPr>
          <p:cNvPr id="3145793" name="Straight Connector 5">
            <a:extLst>
              <a:ext uri="{FF2B5EF4-FFF2-40B4-BE49-F238E27FC236}">
                <a16:creationId xmlns:a16="http://schemas.microsoft.com/office/drawing/2014/main" id="{A220FDFD-F7DC-5EBD-2D28-F6C765AAB0EA}"/>
              </a:ext>
            </a:extLst>
          </p:cNvPr>
          <p:cNvCxnSpPr>
            <a:cxnSpLocks/>
            <a:stCxn id="1048836" idx="2"/>
          </p:cNvCxnSpPr>
          <p:nvPr/>
        </p:nvCxnSpPr>
        <p:spPr bwMode="auto">
          <a:xfrm>
            <a:off x="10317586" y="2441173"/>
            <a:ext cx="24338" cy="1886278"/>
          </a:xfrm>
          <a:prstGeom prst="line">
            <a:avLst/>
          </a:prstGeom>
          <a:noFill/>
          <a:ln w="28575" cap="flat" cmpd="sng" algn="ctr">
            <a:solidFill>
              <a:schemeClr val="bg1"/>
            </a:solidFill>
            <a:prstDash val="solid"/>
            <a:round/>
            <a:headEnd type="none" w="med" len="med"/>
            <a:tailEnd type="none" w="med" len="med"/>
          </a:ln>
          <a:effectLst/>
        </p:spPr>
      </p:cxnSp>
      <p:cxnSp>
        <p:nvCxnSpPr>
          <p:cNvPr id="3145794" name="Straight Arrow Connector 15">
            <a:extLst>
              <a:ext uri="{FF2B5EF4-FFF2-40B4-BE49-F238E27FC236}">
                <a16:creationId xmlns:a16="http://schemas.microsoft.com/office/drawing/2014/main" id="{23DB9F05-CD72-E7EB-D1F0-5ED5FD2FBFA2}"/>
              </a:ext>
            </a:extLst>
          </p:cNvPr>
          <p:cNvCxnSpPr>
            <a:cxnSpLocks/>
            <a:endCxn id="1048848" idx="0"/>
          </p:cNvCxnSpPr>
          <p:nvPr/>
        </p:nvCxnSpPr>
        <p:spPr bwMode="auto">
          <a:xfrm>
            <a:off x="6818584" y="4327451"/>
            <a:ext cx="0" cy="216464"/>
          </a:xfrm>
          <a:prstGeom prst="straightConnector1">
            <a:avLst/>
          </a:prstGeom>
          <a:noFill/>
          <a:ln w="28575" cap="flat" cmpd="sng" algn="ctr">
            <a:solidFill>
              <a:schemeClr val="bg1"/>
            </a:solidFill>
            <a:prstDash val="solid"/>
            <a:round/>
            <a:headEnd type="none" w="med" len="med"/>
            <a:tailEnd type="triangle"/>
          </a:ln>
          <a:effectLst/>
        </p:spPr>
      </p:cxnSp>
      <p:cxnSp>
        <p:nvCxnSpPr>
          <p:cNvPr id="3145795" name="Straight Arrow Connector 17">
            <a:extLst>
              <a:ext uri="{FF2B5EF4-FFF2-40B4-BE49-F238E27FC236}">
                <a16:creationId xmlns:a16="http://schemas.microsoft.com/office/drawing/2014/main" id="{B37DF5DC-2C57-250A-D814-FD941F00CAD3}"/>
              </a:ext>
            </a:extLst>
          </p:cNvPr>
          <p:cNvCxnSpPr>
            <a:cxnSpLocks/>
            <a:endCxn id="1048849" idx="0"/>
          </p:cNvCxnSpPr>
          <p:nvPr/>
        </p:nvCxnSpPr>
        <p:spPr bwMode="auto">
          <a:xfrm>
            <a:off x="9156996" y="4311961"/>
            <a:ext cx="12758" cy="172250"/>
          </a:xfrm>
          <a:prstGeom prst="straightConnector1">
            <a:avLst/>
          </a:prstGeom>
          <a:noFill/>
          <a:ln w="28575" cap="flat" cmpd="sng" algn="ctr">
            <a:solidFill>
              <a:schemeClr val="bg1"/>
            </a:solidFill>
            <a:prstDash val="solid"/>
            <a:round/>
            <a:headEnd type="none" w="med" len="med"/>
            <a:tailEnd type="triangle"/>
          </a:ln>
          <a:effectLst/>
        </p:spPr>
      </p:cxnSp>
      <p:cxnSp>
        <p:nvCxnSpPr>
          <p:cNvPr id="3145796" name="Straight Arrow Connector 19">
            <a:extLst>
              <a:ext uri="{FF2B5EF4-FFF2-40B4-BE49-F238E27FC236}">
                <a16:creationId xmlns:a16="http://schemas.microsoft.com/office/drawing/2014/main" id="{DAE083C1-5C3C-F444-C8C8-E8F657076AC8}"/>
              </a:ext>
            </a:extLst>
          </p:cNvPr>
          <p:cNvCxnSpPr>
            <a:cxnSpLocks/>
            <a:stCxn id="1048841" idx="2"/>
            <a:endCxn id="1048842" idx="0"/>
          </p:cNvCxnSpPr>
          <p:nvPr/>
        </p:nvCxnSpPr>
        <p:spPr bwMode="auto">
          <a:xfrm>
            <a:off x="1637518" y="1619158"/>
            <a:ext cx="0" cy="345327"/>
          </a:xfrm>
          <a:prstGeom prst="straightConnector1">
            <a:avLst/>
          </a:prstGeom>
          <a:noFill/>
          <a:ln w="28575" cap="flat" cmpd="sng" algn="ctr">
            <a:solidFill>
              <a:schemeClr val="bg1"/>
            </a:solidFill>
            <a:prstDash val="solid"/>
            <a:round/>
            <a:headEnd type="none" w="med" len="med"/>
            <a:tailEnd type="triangle"/>
          </a:ln>
          <a:effectLst/>
        </p:spPr>
      </p:cxnSp>
      <p:cxnSp>
        <p:nvCxnSpPr>
          <p:cNvPr id="3145797" name="Straight Arrow Connector 21">
            <a:extLst>
              <a:ext uri="{FF2B5EF4-FFF2-40B4-BE49-F238E27FC236}">
                <a16:creationId xmlns:a16="http://schemas.microsoft.com/office/drawing/2014/main" id="{FA9ECA26-FAEF-E361-DF40-1E5F95F3D11C}"/>
              </a:ext>
            </a:extLst>
          </p:cNvPr>
          <p:cNvCxnSpPr>
            <a:cxnSpLocks/>
            <a:stCxn id="1048845" idx="2"/>
            <a:endCxn id="1048840" idx="0"/>
          </p:cNvCxnSpPr>
          <p:nvPr/>
        </p:nvCxnSpPr>
        <p:spPr bwMode="auto">
          <a:xfrm>
            <a:off x="4056007" y="1619158"/>
            <a:ext cx="0" cy="335636"/>
          </a:xfrm>
          <a:prstGeom prst="straightConnector1">
            <a:avLst/>
          </a:prstGeom>
          <a:noFill/>
          <a:ln w="28575" cap="flat" cmpd="sng" algn="ctr">
            <a:solidFill>
              <a:schemeClr val="bg1"/>
            </a:solidFill>
            <a:prstDash val="solid"/>
            <a:round/>
            <a:headEnd type="none" w="med" len="med"/>
            <a:tailEnd type="triangle"/>
          </a:ln>
          <a:effectLst/>
        </p:spPr>
      </p:cxnSp>
      <p:cxnSp>
        <p:nvCxnSpPr>
          <p:cNvPr id="3145798" name="Connector: Elbow 23">
            <a:extLst>
              <a:ext uri="{FF2B5EF4-FFF2-40B4-BE49-F238E27FC236}">
                <a16:creationId xmlns:a16="http://schemas.microsoft.com/office/drawing/2014/main" id="{E2BE2D51-5C42-F832-7523-C953F43D5C53}"/>
              </a:ext>
            </a:extLst>
          </p:cNvPr>
          <p:cNvCxnSpPr>
            <a:cxnSpLocks/>
            <a:stCxn id="1048839" idx="2"/>
            <a:endCxn id="1048836" idx="0"/>
          </p:cNvCxnSpPr>
          <p:nvPr/>
        </p:nvCxnSpPr>
        <p:spPr bwMode="auto">
          <a:xfrm rot="16200000" flipH="1">
            <a:off x="9238566" y="922518"/>
            <a:ext cx="354908" cy="1803132"/>
          </a:xfrm>
          <a:prstGeom prst="bentConnector3">
            <a:avLst/>
          </a:prstGeom>
          <a:noFill/>
          <a:ln w="28575" cap="flat" cmpd="sng" algn="ctr">
            <a:solidFill>
              <a:schemeClr val="bg1"/>
            </a:solidFill>
            <a:prstDash val="solid"/>
            <a:round/>
            <a:headEnd type="none" w="med" len="med"/>
            <a:tailEnd type="triangle"/>
          </a:ln>
          <a:effectLst/>
        </p:spPr>
      </p:cxnSp>
      <p:cxnSp>
        <p:nvCxnSpPr>
          <p:cNvPr id="3145799" name="Connector: Elbow 32">
            <a:extLst>
              <a:ext uri="{FF2B5EF4-FFF2-40B4-BE49-F238E27FC236}">
                <a16:creationId xmlns:a16="http://schemas.microsoft.com/office/drawing/2014/main" id="{53C34321-3E60-C65D-CA70-8793EB52B375}"/>
              </a:ext>
            </a:extLst>
          </p:cNvPr>
          <p:cNvCxnSpPr>
            <a:cxnSpLocks/>
            <a:stCxn id="1048839" idx="2"/>
            <a:endCxn id="1048854" idx="0"/>
          </p:cNvCxnSpPr>
          <p:nvPr/>
        </p:nvCxnSpPr>
        <p:spPr bwMode="auto">
          <a:xfrm rot="5400000">
            <a:off x="7652457" y="1148693"/>
            <a:ext cx="364061" cy="1359934"/>
          </a:xfrm>
          <a:prstGeom prst="bentConnector3">
            <a:avLst>
              <a:gd name="adj1" fmla="val 50000"/>
            </a:avLst>
          </a:prstGeom>
          <a:noFill/>
          <a:ln w="28575" cap="flat" cmpd="sng" algn="ctr">
            <a:solidFill>
              <a:schemeClr val="bg1"/>
            </a:solidFill>
            <a:prstDash val="solid"/>
            <a:round/>
            <a:headEnd type="none" w="med" len="med"/>
            <a:tailEnd type="triangle"/>
          </a:ln>
          <a:effectLst/>
        </p:spPr>
      </p:cxnSp>
      <p:cxnSp>
        <p:nvCxnSpPr>
          <p:cNvPr id="3145800" name="Connector: Elbow 35">
            <a:extLst>
              <a:ext uri="{FF2B5EF4-FFF2-40B4-BE49-F238E27FC236}">
                <a16:creationId xmlns:a16="http://schemas.microsoft.com/office/drawing/2014/main" id="{CC3145AA-1F30-A1A9-B110-8B76FE147A71}"/>
              </a:ext>
            </a:extLst>
          </p:cNvPr>
          <p:cNvCxnSpPr>
            <a:cxnSpLocks/>
            <a:endCxn id="1048843" idx="0"/>
          </p:cNvCxnSpPr>
          <p:nvPr/>
        </p:nvCxnSpPr>
        <p:spPr bwMode="auto">
          <a:xfrm rot="10800000" flipV="1">
            <a:off x="6134079" y="2407213"/>
            <a:ext cx="979300" cy="320627"/>
          </a:xfrm>
          <a:prstGeom prst="bentConnector2">
            <a:avLst/>
          </a:prstGeom>
          <a:noFill/>
          <a:ln w="28575" cap="flat" cmpd="sng" algn="ctr">
            <a:solidFill>
              <a:schemeClr val="bg1"/>
            </a:solidFill>
            <a:prstDash val="solid"/>
            <a:round/>
            <a:headEnd type="none" w="med" len="med"/>
            <a:tailEnd type="triangle"/>
          </a:ln>
          <a:effectLst/>
        </p:spPr>
      </p:cxnSp>
      <p:cxnSp>
        <p:nvCxnSpPr>
          <p:cNvPr id="3145801" name="Connector: Elbow 37">
            <a:extLst>
              <a:ext uri="{FF2B5EF4-FFF2-40B4-BE49-F238E27FC236}">
                <a16:creationId xmlns:a16="http://schemas.microsoft.com/office/drawing/2014/main" id="{40604149-110C-C5D5-93B6-FDAC6D268B53}"/>
              </a:ext>
            </a:extLst>
          </p:cNvPr>
          <p:cNvCxnSpPr>
            <a:cxnSpLocks/>
            <a:endCxn id="1048844" idx="0"/>
          </p:cNvCxnSpPr>
          <p:nvPr/>
        </p:nvCxnSpPr>
        <p:spPr bwMode="auto">
          <a:xfrm>
            <a:off x="7643575" y="2407213"/>
            <a:ext cx="563402" cy="322744"/>
          </a:xfrm>
          <a:prstGeom prst="bentConnector2">
            <a:avLst/>
          </a:prstGeom>
          <a:noFill/>
          <a:ln w="28575" cap="flat" cmpd="sng" algn="ctr">
            <a:solidFill>
              <a:schemeClr val="bg1"/>
            </a:solidFill>
            <a:prstDash val="solid"/>
            <a:round/>
            <a:headEnd type="none" w="med" len="med"/>
            <a:tailEnd type="triangle"/>
          </a:ln>
          <a:effectLst/>
        </p:spPr>
      </p:cxnSp>
      <p:sp>
        <p:nvSpPr>
          <p:cNvPr id="1048854" name="Rectangle 59">
            <a:extLst>
              <a:ext uri="{FF2B5EF4-FFF2-40B4-BE49-F238E27FC236}">
                <a16:creationId xmlns:a16="http://schemas.microsoft.com/office/drawing/2014/main" id="{6752B323-A08E-06FB-111D-85AC63CC4012}"/>
              </a:ext>
            </a:extLst>
          </p:cNvPr>
          <p:cNvSpPr/>
          <p:nvPr/>
        </p:nvSpPr>
        <p:spPr>
          <a:xfrm>
            <a:off x="6438900" y="2010691"/>
            <a:ext cx="1431240" cy="430482"/>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Ins="0"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GB" sz="1400" b="1" i="0" u="none" strike="noStrike" kern="1200" cap="none" spc="-10" normalizeH="0" baseline="0" noProof="0" dirty="0">
                <a:ln>
                  <a:noFill/>
                </a:ln>
                <a:solidFill>
                  <a:srgbClr val="FFFFFF"/>
                </a:solidFill>
                <a:effectLst/>
                <a:uLnTx/>
                <a:uFillTx/>
                <a:latin typeface="Calibri" panose="020F0502020204030204" pitchFamily="34" charset="0"/>
                <a:cs typeface="Calibri" panose="020F0502020204030204" pitchFamily="34" charset="0"/>
              </a:rPr>
              <a:t>BCG Naive </a:t>
            </a:r>
          </a:p>
        </p:txBody>
      </p:sp>
      <p:sp>
        <p:nvSpPr>
          <p:cNvPr id="1048855" name="TextBox 2">
            <a:extLst>
              <a:ext uri="{FF2B5EF4-FFF2-40B4-BE49-F238E27FC236}">
                <a16:creationId xmlns:a16="http://schemas.microsoft.com/office/drawing/2014/main" id="{EC6C2977-E28E-F469-0EA0-0EFA98655F90}"/>
              </a:ext>
            </a:extLst>
          </p:cNvPr>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NCCN. Clinical practice guidelines in oncology: bladder cancer. v1.2025. nccn.org.</a:t>
            </a:r>
          </a:p>
        </p:txBody>
      </p:sp>
    </p:spTree>
    <p:extLst>
      <p:ext uri="{BB962C8B-B14F-4D97-AF65-F5344CB8AC3E}">
        <p14:creationId xmlns:p14="http://schemas.microsoft.com/office/powerpoint/2010/main" val="375508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52400" y="-18393"/>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7E2B4F"/>
          </a:solidFill>
        </p:spPr>
        <p:txBody>
          <a:bodyPr wrap="square" lIns="0" tIns="0" rIns="0" bIns="0" rtlCol="0"/>
          <a:lstStyle/>
          <a:p>
            <a:endParaRPr dirty="0"/>
          </a:p>
        </p:txBody>
      </p:sp>
      <p:sp>
        <p:nvSpPr>
          <p:cNvPr id="3" name="object 3"/>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9525">
            <a:solidFill>
              <a:srgbClr val="497DBA"/>
            </a:solidFill>
          </a:ln>
        </p:spPr>
        <p:txBody>
          <a:bodyPr wrap="square" lIns="0" tIns="0" rIns="0" bIns="0" rtlCol="0"/>
          <a:lstStyle/>
          <a:p>
            <a:endParaRPr/>
          </a:p>
        </p:txBody>
      </p:sp>
      <p:sp>
        <p:nvSpPr>
          <p:cNvPr id="4" name="object 4"/>
          <p:cNvSpPr txBox="1">
            <a:spLocks noGrp="1"/>
          </p:cNvSpPr>
          <p:nvPr>
            <p:ph type="title"/>
          </p:nvPr>
        </p:nvSpPr>
        <p:spPr>
          <a:xfrm>
            <a:off x="2667000" y="2971182"/>
            <a:ext cx="4953000" cy="938719"/>
          </a:xfrm>
          <a:prstGeom prst="rect">
            <a:avLst/>
          </a:prstGeom>
        </p:spPr>
        <p:txBody>
          <a:bodyPr vert="horz" wrap="square" lIns="0" tIns="15240" rIns="0" bIns="0" rtlCol="0">
            <a:spAutoFit/>
          </a:bodyPr>
          <a:lstStyle/>
          <a:p>
            <a:pPr marL="12700">
              <a:lnSpc>
                <a:spcPct val="100000"/>
              </a:lnSpc>
              <a:spcBef>
                <a:spcPts val="120"/>
              </a:spcBef>
            </a:pPr>
            <a:r>
              <a:rPr lang="en-US" sz="6000" dirty="0">
                <a:solidFill>
                  <a:srgbClr val="30859C"/>
                </a:solidFill>
                <a:latin typeface="Arial"/>
                <a:cs typeface="Arial"/>
              </a:rPr>
              <a:t>   </a:t>
            </a:r>
            <a:r>
              <a:rPr sz="6000" dirty="0">
                <a:solidFill>
                  <a:srgbClr val="30859C"/>
                </a:solidFill>
                <a:latin typeface="Arial"/>
                <a:cs typeface="Arial"/>
              </a:rPr>
              <a:t>Thank</a:t>
            </a:r>
            <a:r>
              <a:rPr sz="6000" spc="-30" dirty="0">
                <a:solidFill>
                  <a:srgbClr val="30859C"/>
                </a:solidFill>
                <a:latin typeface="Arial"/>
                <a:cs typeface="Arial"/>
              </a:rPr>
              <a:t> </a:t>
            </a:r>
            <a:r>
              <a:rPr sz="6000" spc="-25" dirty="0">
                <a:solidFill>
                  <a:srgbClr val="30859C"/>
                </a:solidFill>
                <a:latin typeface="Arial"/>
                <a:cs typeface="Arial"/>
              </a:rPr>
              <a:t>you</a:t>
            </a:r>
            <a:endParaRPr sz="60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Title 1"/>
          <p:cNvSpPr>
            <a:spLocks noGrp="1"/>
          </p:cNvSpPr>
          <p:nvPr>
            <p:ph type="title"/>
          </p:nvPr>
        </p:nvSpPr>
        <p:spPr/>
        <p:txBody>
          <a:bodyPr/>
          <a:lstStyle/>
          <a:p>
            <a:r>
              <a:rPr lang="en-US" dirty="0"/>
              <a:t>Initial Workup and Quality of TURBT </a:t>
            </a:r>
          </a:p>
        </p:txBody>
      </p:sp>
      <p:sp>
        <p:nvSpPr>
          <p:cNvPr id="1048627" name="Content Placeholder 2"/>
          <p:cNvSpPr>
            <a:spLocks noGrp="1"/>
          </p:cNvSpPr>
          <p:nvPr>
            <p:ph sz="half" idx="1"/>
          </p:nvPr>
        </p:nvSpPr>
        <p:spPr/>
        <p:txBody>
          <a:bodyPr/>
          <a:lstStyle/>
          <a:p>
            <a:pPr>
              <a:spcAft>
                <a:spcPts val="0"/>
              </a:spcAft>
            </a:pPr>
            <a:r>
              <a:rPr lang="en-US" sz="2400" dirty="0"/>
              <a:t>TURBT</a:t>
            </a:r>
          </a:p>
          <a:p>
            <a:pPr lvl="1">
              <a:spcAft>
                <a:spcPts val="0"/>
              </a:spcAft>
            </a:pPr>
            <a:r>
              <a:rPr lang="en-US" sz="2200" b="1" dirty="0"/>
              <a:t>Quality TURBT is key: Significant impact on recurrence and treatment response</a:t>
            </a:r>
          </a:p>
          <a:p>
            <a:pPr lvl="1">
              <a:spcAft>
                <a:spcPts val="0"/>
              </a:spcAft>
            </a:pPr>
            <a:r>
              <a:rPr lang="en-US" sz="2200" dirty="0"/>
              <a:t>Diagnostic and therapeutic</a:t>
            </a:r>
          </a:p>
          <a:p>
            <a:pPr lvl="1">
              <a:spcAft>
                <a:spcPts val="0"/>
              </a:spcAft>
            </a:pPr>
            <a:r>
              <a:rPr lang="en-US" sz="2200" dirty="0"/>
              <a:t>Restaging TURBT important especially in T1 disease</a:t>
            </a:r>
          </a:p>
          <a:p>
            <a:pPr>
              <a:spcAft>
                <a:spcPts val="0"/>
              </a:spcAft>
            </a:pPr>
            <a:r>
              <a:rPr lang="en-US" sz="2400" dirty="0"/>
              <a:t>Current risk stratification depends on clinical staging</a:t>
            </a:r>
          </a:p>
          <a:p>
            <a:pPr>
              <a:spcAft>
                <a:spcPts val="0"/>
              </a:spcAft>
            </a:pPr>
            <a:endParaRPr lang="en-US" dirty="0"/>
          </a:p>
        </p:txBody>
      </p:sp>
      <p:sp>
        <p:nvSpPr>
          <p:cNvPr id="1048628" name="Content Placeholder 3"/>
          <p:cNvSpPr>
            <a:spLocks noGrp="1"/>
          </p:cNvSpPr>
          <p:nvPr>
            <p:ph sz="half" idx="2"/>
          </p:nvPr>
        </p:nvSpPr>
        <p:spPr/>
        <p:txBody>
          <a:bodyPr/>
          <a:lstStyle/>
          <a:p>
            <a:pPr>
              <a:spcAft>
                <a:spcPts val="0"/>
              </a:spcAft>
            </a:pPr>
            <a:r>
              <a:rPr lang="en-US" sz="2400" dirty="0"/>
              <a:t>Markers of quality TURBT</a:t>
            </a:r>
          </a:p>
          <a:p>
            <a:pPr lvl="1">
              <a:spcAft>
                <a:spcPts val="0"/>
              </a:spcAft>
            </a:pPr>
            <a:r>
              <a:rPr lang="en-US" sz="2200" dirty="0"/>
              <a:t>Complete resection </a:t>
            </a:r>
          </a:p>
          <a:p>
            <a:pPr lvl="1">
              <a:spcAft>
                <a:spcPts val="0"/>
              </a:spcAft>
            </a:pPr>
            <a:r>
              <a:rPr lang="en-US" sz="2200" dirty="0"/>
              <a:t>Repeat resection</a:t>
            </a:r>
          </a:p>
          <a:p>
            <a:pPr lvl="2">
              <a:spcAft>
                <a:spcPts val="0"/>
              </a:spcAft>
              <a:buClr>
                <a:schemeClr val="accent3"/>
              </a:buClr>
              <a:buFont typeface="Wingdings" panose="05000000000000000000" pitchFamily="2" charset="2"/>
              <a:buChar char="§"/>
            </a:pPr>
            <a:r>
              <a:rPr lang="en-US" sz="2000" dirty="0">
                <a:solidFill>
                  <a:schemeClr val="accent3"/>
                </a:solidFill>
              </a:rPr>
              <a:t>Residual disease </a:t>
            </a:r>
          </a:p>
          <a:p>
            <a:pPr lvl="2">
              <a:spcAft>
                <a:spcPts val="0"/>
              </a:spcAft>
              <a:buClr>
                <a:schemeClr val="accent3"/>
              </a:buClr>
              <a:buFont typeface="Wingdings" panose="05000000000000000000" pitchFamily="2" charset="2"/>
              <a:buChar char="§"/>
            </a:pPr>
            <a:r>
              <a:rPr lang="en-US" sz="2000" dirty="0">
                <a:solidFill>
                  <a:schemeClr val="accent3"/>
                </a:solidFill>
              </a:rPr>
              <a:t>Upstaging</a:t>
            </a:r>
          </a:p>
          <a:p>
            <a:pPr lvl="2">
              <a:spcAft>
                <a:spcPts val="0"/>
              </a:spcAft>
              <a:buClr>
                <a:schemeClr val="accent3"/>
              </a:buClr>
              <a:buFont typeface="Wingdings" panose="05000000000000000000" pitchFamily="2" charset="2"/>
              <a:buChar char="§"/>
            </a:pPr>
            <a:r>
              <a:rPr lang="en-US" sz="2000" dirty="0">
                <a:solidFill>
                  <a:schemeClr val="accent3"/>
                </a:solidFill>
              </a:rPr>
              <a:t>Repeat within 2-6 wk from initial TURBT</a:t>
            </a:r>
          </a:p>
          <a:p>
            <a:pPr lvl="1">
              <a:spcAft>
                <a:spcPts val="0"/>
              </a:spcAft>
            </a:pPr>
            <a:r>
              <a:rPr lang="en-US" sz="2200" dirty="0"/>
              <a:t>Presence of detrusor muscle in specimen</a:t>
            </a:r>
          </a:p>
          <a:p>
            <a:pPr lvl="1">
              <a:spcAft>
                <a:spcPts val="0"/>
              </a:spcAft>
            </a:pPr>
            <a:r>
              <a:rPr lang="en-US" sz="2200" dirty="0"/>
              <a:t>Adjuvant perioperative intravesical instillation needs to be considered</a:t>
            </a:r>
          </a:p>
          <a:p>
            <a:pPr lvl="1">
              <a:spcAft>
                <a:spcPts val="0"/>
              </a:spcAft>
            </a:pPr>
            <a:r>
              <a:rPr lang="en-US" sz="2200" dirty="0"/>
              <a:t>Absence of bladder perforation</a:t>
            </a:r>
          </a:p>
          <a:p>
            <a:pPr marL="0" indent="0">
              <a:spcAft>
                <a:spcPts val="0"/>
              </a:spcAft>
              <a:buNone/>
            </a:pPr>
            <a:endParaRPr lang="en-US" dirty="0"/>
          </a:p>
        </p:txBody>
      </p:sp>
      <p:sp>
        <p:nvSpPr>
          <p:cNvPr id="1048629" name="TextBox 4"/>
          <p:cNvSpPr txBox="1"/>
          <p:nvPr/>
        </p:nvSpPr>
        <p:spPr bwMode="auto">
          <a:xfrm>
            <a:off x="424332"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Akand. Clin Genitourin Cancer. 2019;17:e784.</a:t>
            </a:r>
            <a:endParaRPr kumimoji="0" lang="en-US" altLang="en-US" sz="1200" b="0" i="0" u="none" strike="noStrike" kern="1200" cap="none" spc="0" normalizeH="0" baseline="0" noProof="0" dirty="0">
              <a:ln>
                <a:noFill/>
              </a:ln>
              <a:solidFill>
                <a:srgbClr val="455560"/>
              </a:solidFill>
              <a:effectLst/>
              <a:highlight>
                <a:srgbClr val="FFFF00"/>
              </a:highlight>
              <a:uLnTx/>
              <a:uFillTx/>
              <a:latin typeface="Calibri" panose="020F0502020204030204" pitchFamily="34" charset="0"/>
              <a:ea typeface="ＭＳ Ｐゴシック" pitchFamily="34" charset="-128"/>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3"/>
          <p:cNvSpPr>
            <a:spLocks noGrp="1"/>
          </p:cNvSpPr>
          <p:nvPr>
            <p:ph type="title"/>
          </p:nvPr>
        </p:nvSpPr>
        <p:spPr/>
        <p:txBody>
          <a:bodyPr/>
          <a:lstStyle/>
          <a:p>
            <a:r>
              <a:rPr lang="en-US" dirty="0"/>
              <a:t>AUA Risk Stratification for NMIBC</a:t>
            </a:r>
          </a:p>
        </p:txBody>
      </p:sp>
      <p:sp>
        <p:nvSpPr>
          <p:cNvPr id="1048636" name="TextBox 4"/>
          <p:cNvSpPr txBox="1"/>
          <p:nvPr/>
        </p:nvSpPr>
        <p:spPr bwMode="auto">
          <a:xfrm>
            <a:off x="424332"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11"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Chang. J Urol. 2016;196:1021. </a:t>
            </a:r>
            <a:endParaRPr kumimoji="0" lang="en-US" altLang="en-US" sz="1200" b="0" i="0" u="none" strike="noStrike" kern="1200" cap="none" spc="0" normalizeH="0" baseline="0" noProof="0" dirty="0">
              <a:ln>
                <a:noFill/>
              </a:ln>
              <a:solidFill>
                <a:srgbClr val="455560"/>
              </a:solidFill>
              <a:effectLst/>
              <a:highlight>
                <a:srgbClr val="FFFF00"/>
              </a:highlight>
              <a:uLnTx/>
              <a:uFillTx/>
              <a:latin typeface="Calibri" panose="020F0502020204030204" pitchFamily="34" charset="0"/>
              <a:ea typeface="ＭＳ Ｐゴシック" pitchFamily="34" charset="-128"/>
              <a:cs typeface="Arial" panose="020B0604020202020204" pitchFamily="34" charset="0"/>
            </a:endParaRPr>
          </a:p>
        </p:txBody>
      </p:sp>
      <p:graphicFrame>
        <p:nvGraphicFramePr>
          <p:cNvPr id="4194304" name="Table 1"/>
          <p:cNvGraphicFramePr>
            <a:graphicFrameLocks noGrp="1"/>
          </p:cNvGraphicFramePr>
          <p:nvPr/>
        </p:nvGraphicFramePr>
        <p:xfrm>
          <a:off x="1392216" y="1600200"/>
          <a:ext cx="9407568" cy="3291840"/>
        </p:xfrm>
        <a:graphic>
          <a:graphicData uri="http://schemas.openxmlformats.org/drawingml/2006/table">
            <a:tbl>
              <a:tblPr firstRow="1" bandRow="1">
                <a:tableStyleId>{93296810-A885-4BE3-A3E7-6D5BEEA58F35}</a:tableStyleId>
              </a:tblPr>
              <a:tblGrid>
                <a:gridCol w="2709333">
                  <a:extLst>
                    <a:ext uri="{9D8B030D-6E8A-4147-A177-3AD203B41FA5}">
                      <a16:colId xmlns:a16="http://schemas.microsoft.com/office/drawing/2014/main" val="20000"/>
                    </a:ext>
                  </a:extLst>
                </a:gridCol>
                <a:gridCol w="2911285">
                  <a:extLst>
                    <a:ext uri="{9D8B030D-6E8A-4147-A177-3AD203B41FA5}">
                      <a16:colId xmlns:a16="http://schemas.microsoft.com/office/drawing/2014/main" val="20001"/>
                    </a:ext>
                  </a:extLst>
                </a:gridCol>
                <a:gridCol w="3786950">
                  <a:extLst>
                    <a:ext uri="{9D8B030D-6E8A-4147-A177-3AD203B41FA5}">
                      <a16:colId xmlns:a16="http://schemas.microsoft.com/office/drawing/2014/main" val="20002"/>
                    </a:ext>
                  </a:extLst>
                </a:gridCol>
              </a:tblGrid>
              <a:tr h="0">
                <a:tc>
                  <a:txBody>
                    <a:bodyPr/>
                    <a:lstStyle/>
                    <a:p>
                      <a:pPr algn="ctr"/>
                      <a:r>
                        <a:rPr lang="en-US" dirty="0"/>
                        <a:t>Low Risk</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Intermediate Risk</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dirty="0"/>
                        <a:t>High Risk</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000"/>
                  </a:ext>
                </a:extLst>
              </a:tr>
              <a:tr h="0">
                <a:tc>
                  <a:txBody>
                    <a:bodyPr/>
                    <a:lstStyle/>
                    <a:p>
                      <a:pPr algn="ctr"/>
                      <a:r>
                        <a:rPr lang="en-US" dirty="0">
                          <a:solidFill>
                            <a:schemeClr val="bg1"/>
                          </a:solidFill>
                        </a:rPr>
                        <a:t>LG solitary Ta ≤3 cm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Recurrence within 1 yr, LG Ta</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HG T1</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0">
                <a:tc>
                  <a:txBody>
                    <a:bodyPr/>
                    <a:lstStyle/>
                    <a:p>
                      <a:pPr algn="ctr"/>
                      <a:r>
                        <a:rPr lang="en-US" dirty="0">
                          <a:solidFill>
                            <a:schemeClr val="bg1"/>
                          </a:solidFill>
                        </a:rPr>
                        <a:t>PUNLMP</a:t>
                      </a:r>
                      <a:endParaRPr lang="en-US" baseline="30000"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Solitary LG Ta &gt;3 cm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Any recurrent, HG Ta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2"/>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LG Ta, multifocal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HG Ta, &gt;3 cm (or multifocal)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3"/>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HG Ta, ≤3 cm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Any CIS</a:t>
                      </a:r>
                      <a:endParaRPr lang="en-US" baseline="30000"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4"/>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LG 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Any BCG failure in HG patient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5"/>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baseline="0" dirty="0">
                          <a:solidFill>
                            <a:schemeClr val="bg1"/>
                          </a:solidFill>
                        </a:rPr>
                        <a:t>Any variant histology</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6"/>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dirty="0">
                          <a:solidFill>
                            <a:schemeClr val="bg1"/>
                          </a:solidFill>
                        </a:rPr>
                        <a:t>Any LVI</a:t>
                      </a:r>
                      <a:endParaRPr lang="en-US" baseline="30000"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7"/>
                  </a:ext>
                </a:extLst>
              </a:tr>
              <a:tr h="0">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endParaRPr lang="en-US"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dirty="0">
                          <a:solidFill>
                            <a:schemeClr val="bg1"/>
                          </a:solidFill>
                        </a:rPr>
                        <a:t>Any HG prostatic urethral involvement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Title 1"/>
          <p:cNvSpPr>
            <a:spLocks noGrp="1"/>
          </p:cNvSpPr>
          <p:nvPr>
            <p:ph type="title"/>
          </p:nvPr>
        </p:nvSpPr>
        <p:spPr/>
        <p:txBody>
          <a:bodyPr/>
          <a:lstStyle/>
          <a:p>
            <a:r>
              <a:rPr lang="en-US" dirty="0"/>
              <a:t>BCG Shortage: Treatment Prioritization in NMIBC</a:t>
            </a:r>
          </a:p>
        </p:txBody>
      </p:sp>
      <p:sp>
        <p:nvSpPr>
          <p:cNvPr id="1048644" name="Content Placeholder 2"/>
          <p:cNvSpPr>
            <a:spLocks noGrp="1"/>
          </p:cNvSpPr>
          <p:nvPr>
            <p:ph idx="1"/>
          </p:nvPr>
        </p:nvSpPr>
        <p:spPr>
          <a:xfrm>
            <a:off x="604675" y="1513047"/>
            <a:ext cx="5312665" cy="979259"/>
          </a:xfrm>
          <a:solidFill>
            <a:schemeClr val="accent3"/>
          </a:solidFill>
        </p:spPr>
        <p:txBody>
          <a:bodyPr/>
          <a:lstStyle/>
          <a:p>
            <a:pPr marL="0" indent="0">
              <a:buNone/>
            </a:pPr>
            <a:r>
              <a:rPr lang="en-US" sz="1800" b="1" dirty="0">
                <a:solidFill>
                  <a:schemeClr val="tx1"/>
                </a:solidFill>
              </a:rPr>
              <a:t>Low-risk disease</a:t>
            </a:r>
          </a:p>
          <a:p>
            <a:pPr>
              <a:buClr>
                <a:schemeClr val="tx1"/>
              </a:buClr>
            </a:pPr>
            <a:r>
              <a:rPr lang="en-US" sz="1800" dirty="0">
                <a:solidFill>
                  <a:schemeClr val="tx1"/>
                </a:solidFill>
              </a:rPr>
              <a:t>Avoid BCG use</a:t>
            </a:r>
          </a:p>
          <a:p>
            <a:pPr marL="0" indent="0">
              <a:buNone/>
            </a:pPr>
            <a:endParaRPr lang="en-US" sz="1800" dirty="0"/>
          </a:p>
        </p:txBody>
      </p:sp>
      <p:sp>
        <p:nvSpPr>
          <p:cNvPr id="1048645" name="Content Placeholder 2"/>
          <p:cNvSpPr txBox="1"/>
          <p:nvPr/>
        </p:nvSpPr>
        <p:spPr bwMode="auto">
          <a:xfrm>
            <a:off x="609760" y="2557598"/>
            <a:ext cx="5312664" cy="301339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buFont typeface="Wingdings" panose="05000000000000000000" pitchFamily="2" charset="2"/>
              <a:buNone/>
            </a:pPr>
            <a:r>
              <a:rPr lang="en-US" sz="1800" kern="0" dirty="0">
                <a:solidFill>
                  <a:schemeClr val="tx1"/>
                </a:solidFill>
              </a:rPr>
              <a:t>Intermediate-risk disease</a:t>
            </a:r>
          </a:p>
          <a:p>
            <a:pPr>
              <a:buClr>
                <a:schemeClr val="tx1"/>
              </a:buClr>
            </a:pPr>
            <a:r>
              <a:rPr lang="en-US" sz="1800" b="0" kern="0" dirty="0">
                <a:solidFill>
                  <a:schemeClr val="tx1"/>
                </a:solidFill>
              </a:rPr>
              <a:t>Intravesical chemotherapy first-line option for patients with intermediate-risk NMIBC</a:t>
            </a:r>
          </a:p>
          <a:p>
            <a:pPr lvl="1">
              <a:buClr>
                <a:schemeClr val="tx1"/>
              </a:buClr>
            </a:pPr>
            <a:r>
              <a:rPr lang="en-US" sz="1600" b="0" kern="0" dirty="0">
                <a:solidFill>
                  <a:schemeClr val="tx1"/>
                </a:solidFill>
              </a:rPr>
              <a:t>An alternative intravesical chemotherapy should be used for second-line intermediate-risk disease</a:t>
            </a:r>
          </a:p>
          <a:p>
            <a:pPr>
              <a:buClr>
                <a:schemeClr val="tx1"/>
              </a:buClr>
            </a:pPr>
            <a:r>
              <a:rPr lang="en-US" sz="1800" b="0" kern="0" dirty="0">
                <a:solidFill>
                  <a:schemeClr val="tx1"/>
                </a:solidFill>
              </a:rPr>
              <a:t>Use chemo instead of BCG for recurrent/multifocal low-grade Ta (eg, mitomycin, gemcitabine, epirubicin, docetaxel)</a:t>
            </a:r>
          </a:p>
          <a:p>
            <a:pPr marL="0" indent="0">
              <a:buFont typeface="Wingdings" panose="05000000000000000000" pitchFamily="2" charset="2"/>
              <a:buNone/>
            </a:pPr>
            <a:endParaRPr lang="en-US" sz="1800" b="0" kern="0" dirty="0"/>
          </a:p>
        </p:txBody>
      </p:sp>
      <p:sp>
        <p:nvSpPr>
          <p:cNvPr id="1048646" name="Content Placeholder 2"/>
          <p:cNvSpPr txBox="1"/>
          <p:nvPr/>
        </p:nvSpPr>
        <p:spPr bwMode="auto">
          <a:xfrm>
            <a:off x="6339924" y="1223289"/>
            <a:ext cx="5312664" cy="3470631"/>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buFont typeface="Wingdings" panose="05000000000000000000" pitchFamily="2" charset="2"/>
              <a:buNone/>
            </a:pPr>
            <a:r>
              <a:rPr lang="en-US" sz="1800" kern="0" dirty="0">
                <a:solidFill>
                  <a:schemeClr val="tx1"/>
                </a:solidFill>
              </a:rPr>
              <a:t>High-risk disease</a:t>
            </a:r>
          </a:p>
          <a:p>
            <a:pPr>
              <a:buClr>
                <a:schemeClr val="tx1"/>
              </a:buClr>
            </a:pPr>
            <a:r>
              <a:rPr lang="en-US" sz="1800" b="0" kern="0" dirty="0">
                <a:solidFill>
                  <a:schemeClr val="tx1"/>
                </a:solidFill>
              </a:rPr>
              <a:t>Prioritize induction full-dose BCG (HG T1, CIS)</a:t>
            </a:r>
          </a:p>
          <a:p>
            <a:pPr lvl="1">
              <a:buClr>
                <a:schemeClr val="tx1"/>
              </a:buClr>
            </a:pPr>
            <a:r>
              <a:rPr lang="en-US" sz="1600" b="0" kern="0" dirty="0">
                <a:solidFill>
                  <a:schemeClr val="tx1"/>
                </a:solidFill>
              </a:rPr>
              <a:t>If not available, consider a reduced 1/2 to 1/3 dose </a:t>
            </a:r>
            <a:br>
              <a:rPr lang="en-US" sz="1600" b="0" kern="0" dirty="0">
                <a:solidFill>
                  <a:schemeClr val="tx1"/>
                </a:solidFill>
              </a:rPr>
            </a:br>
            <a:r>
              <a:rPr lang="en-US" sz="1600" b="0" kern="0" dirty="0">
                <a:solidFill>
                  <a:schemeClr val="tx1"/>
                </a:solidFill>
              </a:rPr>
              <a:t>if feasible </a:t>
            </a:r>
          </a:p>
          <a:p>
            <a:pPr>
              <a:buClr>
                <a:schemeClr val="tx1"/>
              </a:buClr>
            </a:pPr>
            <a:r>
              <a:rPr lang="en-US" sz="1800" b="0" kern="0" dirty="0">
                <a:solidFill>
                  <a:schemeClr val="tx1"/>
                </a:solidFill>
              </a:rPr>
              <a:t>Maintenance limited to 1 yr; BCG-naive patients with high-risk disease should be prioritized for induction BCG  </a:t>
            </a:r>
          </a:p>
          <a:p>
            <a:pPr>
              <a:buClr>
                <a:schemeClr val="tx1"/>
              </a:buClr>
            </a:pPr>
            <a:r>
              <a:rPr lang="en-US" sz="1800" b="0" kern="0" dirty="0">
                <a:solidFill>
                  <a:schemeClr val="tx1"/>
                </a:solidFill>
              </a:rPr>
              <a:t>Alternatives if BCG unavailable: gemcitabine, docetaxel, mitomycin, epirubicin, valrubicin, sequential regimens</a:t>
            </a:r>
          </a:p>
        </p:txBody>
      </p:sp>
      <p:sp>
        <p:nvSpPr>
          <p:cNvPr id="1048647" name="Content Placeholder 2"/>
          <p:cNvSpPr txBox="1"/>
          <p:nvPr/>
        </p:nvSpPr>
        <p:spPr bwMode="auto">
          <a:xfrm>
            <a:off x="6336958" y="4753482"/>
            <a:ext cx="5312664" cy="1521143"/>
          </a:xfrm>
          <a:prstGeom prst="rect">
            <a:avLst/>
          </a:prstGeom>
          <a:solidFill>
            <a:schemeClr val="accent6"/>
          </a:solid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buFont typeface="Wingdings" panose="05000000000000000000" pitchFamily="2" charset="2"/>
              <a:buNone/>
            </a:pPr>
            <a:r>
              <a:rPr lang="en-US" sz="1800" kern="0" dirty="0">
                <a:solidFill>
                  <a:schemeClr val="tx1"/>
                </a:solidFill>
              </a:rPr>
              <a:t>Very high-risk features (eg, HG T1 + CIS, LVI, prostatic urethral involvement, variant histology)</a:t>
            </a:r>
          </a:p>
          <a:p>
            <a:pPr>
              <a:buClr>
                <a:schemeClr val="tx1"/>
              </a:buClr>
            </a:pPr>
            <a:r>
              <a:rPr lang="en-US" sz="1800" b="0" kern="0" dirty="0">
                <a:solidFill>
                  <a:schemeClr val="tx1"/>
                </a:solidFill>
              </a:rPr>
              <a:t>Radical cystectomy should be discussed if patient is surgical candidate</a:t>
            </a:r>
          </a:p>
          <a:p>
            <a:pPr marL="0" indent="0">
              <a:buFont typeface="Wingdings" panose="05000000000000000000" pitchFamily="2" charset="2"/>
              <a:buNone/>
            </a:pPr>
            <a:endParaRPr lang="en-US" sz="1800" b="0" kern="0" dirty="0"/>
          </a:p>
          <a:p>
            <a:pPr marL="0" indent="0">
              <a:buFont typeface="Wingdings" panose="05000000000000000000" pitchFamily="2" charset="2"/>
              <a:buNone/>
            </a:pPr>
            <a:endParaRPr lang="en-US" sz="1800" b="0" kern="0" dirty="0"/>
          </a:p>
        </p:txBody>
      </p:sp>
      <p:sp>
        <p:nvSpPr>
          <p:cNvPr id="1048648" name="TextBox 8"/>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auanet.org/bcg-shortage-notice.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2" name="Title 1"/>
          <p:cNvSpPr>
            <a:spLocks noGrp="1"/>
          </p:cNvSpPr>
          <p:nvPr>
            <p:ph type="title"/>
          </p:nvPr>
        </p:nvSpPr>
        <p:spPr/>
        <p:txBody>
          <a:bodyPr/>
          <a:lstStyle/>
          <a:p>
            <a:r>
              <a:rPr lang="en-US" dirty="0"/>
              <a:t>Intermediate Risk Non–Muscle-Invasive </a:t>
            </a:r>
            <a:br>
              <a:rPr lang="en-US" dirty="0"/>
            </a:br>
            <a:r>
              <a:rPr lang="en-US" dirty="0"/>
              <a:t>Bladder Cancer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6" name="Title 1"/>
          <p:cNvSpPr>
            <a:spLocks noGrp="1"/>
          </p:cNvSpPr>
          <p:nvPr>
            <p:ph type="title"/>
          </p:nvPr>
        </p:nvSpPr>
        <p:spPr/>
        <p:txBody>
          <a:bodyPr/>
          <a:lstStyle/>
          <a:p>
            <a:r>
              <a:rPr lang="en-US" dirty="0"/>
              <a:t>Update in LG-IR-NMIBC: </a:t>
            </a:r>
            <a:br>
              <a:rPr lang="en-US" dirty="0"/>
            </a:br>
            <a:r>
              <a:rPr lang="en-US" dirty="0"/>
              <a:t>Intravesical Mitomycin (UGN-102) </a:t>
            </a:r>
          </a:p>
        </p:txBody>
      </p:sp>
      <p:sp>
        <p:nvSpPr>
          <p:cNvPr id="1048657" name="Content Placeholder 2"/>
          <p:cNvSpPr>
            <a:spLocks noGrp="1"/>
          </p:cNvSpPr>
          <p:nvPr>
            <p:ph idx="1"/>
          </p:nvPr>
        </p:nvSpPr>
        <p:spPr/>
        <p:txBody>
          <a:bodyPr/>
          <a:lstStyle/>
          <a:p>
            <a:r>
              <a:rPr lang="en-US" sz="2400" dirty="0"/>
              <a:t>FDA approved based on the single-arm, phase III ENVISION study in patients with a biopsy-proven recurrence of untreated LG-IR-NMIBC</a:t>
            </a:r>
          </a:p>
          <a:p>
            <a:r>
              <a:rPr lang="en-US" sz="2400" dirty="0"/>
              <a:t>Ongoing randomized phase III ATLAS study is comparing mitomycin to TURBT in patients with LG-IR-NMIBC</a:t>
            </a:r>
          </a:p>
        </p:txBody>
      </p:sp>
      <p:sp>
        <p:nvSpPr>
          <p:cNvPr id="1048658" name="TextBox 3"/>
          <p:cNvSpPr txBox="1"/>
          <p:nvPr/>
        </p:nvSpPr>
        <p:spPr bwMode="auto">
          <a:xfrm>
            <a:off x="424332"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Mitomycin PI. Prasad. J Urol. 2025;213:205. Prasad. ASCO 2025. Abstr e16595.         </a:t>
            </a:r>
          </a:p>
        </p:txBody>
      </p:sp>
      <p:graphicFrame>
        <p:nvGraphicFramePr>
          <p:cNvPr id="4194305" name="Table 5"/>
          <p:cNvGraphicFramePr>
            <a:graphicFrameLocks noGrp="1"/>
          </p:cNvGraphicFramePr>
          <p:nvPr/>
        </p:nvGraphicFramePr>
        <p:xfrm>
          <a:off x="719223" y="3191687"/>
          <a:ext cx="10786977" cy="2865120"/>
        </p:xfrm>
        <a:graphic>
          <a:graphicData uri="http://schemas.openxmlformats.org/drawingml/2006/table">
            <a:tbl>
              <a:tblPr firstRow="1" bandRow="1">
                <a:tableStyleId>{93296810-A885-4BE3-A3E7-6D5BEEA58F35}</a:tableStyleId>
              </a:tblPr>
              <a:tblGrid>
                <a:gridCol w="3894921">
                  <a:extLst>
                    <a:ext uri="{9D8B030D-6E8A-4147-A177-3AD203B41FA5}">
                      <a16:colId xmlns:a16="http://schemas.microsoft.com/office/drawing/2014/main" val="20000"/>
                    </a:ext>
                  </a:extLst>
                </a:gridCol>
                <a:gridCol w="2369358">
                  <a:extLst>
                    <a:ext uri="{9D8B030D-6E8A-4147-A177-3AD203B41FA5}">
                      <a16:colId xmlns:a16="http://schemas.microsoft.com/office/drawing/2014/main" val="20001"/>
                    </a:ext>
                  </a:extLst>
                </a:gridCol>
                <a:gridCol w="2215877">
                  <a:extLst>
                    <a:ext uri="{9D8B030D-6E8A-4147-A177-3AD203B41FA5}">
                      <a16:colId xmlns:a16="http://schemas.microsoft.com/office/drawing/2014/main" val="20002"/>
                    </a:ext>
                  </a:extLst>
                </a:gridCol>
                <a:gridCol w="2306821">
                  <a:extLst>
                    <a:ext uri="{9D8B030D-6E8A-4147-A177-3AD203B41FA5}">
                      <a16:colId xmlns:a16="http://schemas.microsoft.com/office/drawing/2014/main" val="20003"/>
                    </a:ext>
                  </a:extLst>
                </a:gridCol>
              </a:tblGrid>
              <a:tr h="0">
                <a:tc>
                  <a:txBody>
                    <a:bodyPr/>
                    <a:lstStyle/>
                    <a:p>
                      <a:pPr algn="ctr"/>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gridSpan="2">
                  <a:txBody>
                    <a:bodyPr/>
                    <a:lstStyle/>
                    <a:p>
                      <a:pPr algn="ctr"/>
                      <a:r>
                        <a:rPr lang="en-US" dirty="0">
                          <a:solidFill>
                            <a:schemeClr val="tx1"/>
                          </a:solidFill>
                        </a:rPr>
                        <a:t>ATLAS</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tc hMerge="1">
                  <a:txBody>
                    <a:bodyPr/>
                    <a:lstStyle/>
                    <a:p>
                      <a:pPr algn="ctr"/>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dirty="0">
                          <a:solidFill>
                            <a:schemeClr val="tx1"/>
                          </a:solidFill>
                        </a:rPr>
                        <a:t>ENVISION</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extLst>
                  <a:ext uri="{0D108BD9-81ED-4DB2-BD59-A6C34878D82A}">
                    <a16:rowId xmlns:a16="http://schemas.microsoft.com/office/drawing/2014/main" val="10000"/>
                  </a:ext>
                </a:extLst>
              </a:tr>
              <a:tr h="0">
                <a:tc>
                  <a:txBody>
                    <a:bodyPr/>
                    <a:lstStyle/>
                    <a:p>
                      <a:pPr algn="ctr"/>
                      <a:r>
                        <a:rPr lang="en-US" b="1" dirty="0">
                          <a:solidFill>
                            <a:schemeClr val="tx1"/>
                          </a:solidFill>
                        </a:rPr>
                        <a:t>Endpoint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algn="ctr"/>
                      <a:r>
                        <a:rPr lang="en-US" sz="1600" b="1" dirty="0">
                          <a:solidFill>
                            <a:schemeClr val="tx1"/>
                          </a:solidFill>
                        </a:rPr>
                        <a:t>UGN-102</a:t>
                      </a: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tc>
                  <a:txBody>
                    <a:bodyPr/>
                    <a:lstStyle/>
                    <a:p>
                      <a:pPr algn="ctr"/>
                      <a:r>
                        <a:rPr lang="en-US" sz="1600" b="1" dirty="0">
                          <a:solidFill>
                            <a:schemeClr val="tx1"/>
                          </a:solidFill>
                        </a:rPr>
                        <a:t>TURBT</a:t>
                      </a: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tc>
                  <a:txBody>
                    <a:bodyPr/>
                    <a:lstStyle/>
                    <a:p>
                      <a:pPr algn="ctr"/>
                      <a:r>
                        <a:rPr lang="en-US" sz="1600" b="1" dirty="0">
                          <a:solidFill>
                            <a:schemeClr val="tx1"/>
                          </a:solidFill>
                        </a:rPr>
                        <a:t>UGN-102</a:t>
                      </a: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accent3"/>
                    </a:solidFill>
                  </a:tcPr>
                </a:tc>
                <a:extLst>
                  <a:ext uri="{0D108BD9-81ED-4DB2-BD59-A6C34878D82A}">
                    <a16:rowId xmlns:a16="http://schemas.microsoft.com/office/drawing/2014/main" val="10001"/>
                  </a:ext>
                </a:extLst>
              </a:tr>
              <a:tr h="0">
                <a:tc>
                  <a:txBody>
                    <a:bodyPr/>
                    <a:lstStyle/>
                    <a:p>
                      <a:pPr algn="ctr"/>
                      <a:r>
                        <a:rPr lang="en-US" sz="1400" dirty="0">
                          <a:solidFill>
                            <a:schemeClr val="bg1"/>
                          </a:solidFill>
                        </a:rPr>
                        <a:t>CR at 3 mo</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92/142 (64.8%)</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89/140 (63.6%)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191/240 (79.6%)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2"/>
                  </a:ext>
                </a:extLst>
              </a:tr>
              <a:tr h="0">
                <a:tc>
                  <a:txBody>
                    <a:bodyPr/>
                    <a:lstStyle/>
                    <a:p>
                      <a:pPr algn="ctr"/>
                      <a:r>
                        <a:rPr lang="en-US" sz="1400" baseline="0" dirty="0">
                          <a:solidFill>
                            <a:schemeClr val="bg1"/>
                          </a:solidFill>
                        </a:rPr>
                        <a:t>CR rate (95%CI)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baseline="0" dirty="0">
                          <a:solidFill>
                            <a:schemeClr val="bg1"/>
                          </a:solidFill>
                        </a:rPr>
                        <a:t>64.8 (56.3-72.6)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baseline="0" dirty="0">
                          <a:solidFill>
                            <a:schemeClr val="bg1"/>
                          </a:solidFill>
                        </a:rPr>
                        <a:t>63.6 (55.0-71.5)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baseline="0" dirty="0">
                          <a:solidFill>
                            <a:schemeClr val="bg1"/>
                          </a:solidFill>
                        </a:rPr>
                        <a:t>79.6 (73.9-84.5)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3"/>
                  </a:ext>
                </a:extLst>
              </a:tr>
              <a:tr h="0">
                <a:tc>
                  <a:txBody>
                    <a:bodyPr/>
                    <a:lstStyle/>
                    <a:p>
                      <a:pPr algn="ctr"/>
                      <a:r>
                        <a:rPr lang="en-US" sz="1400" dirty="0">
                          <a:solidFill>
                            <a:schemeClr val="bg1"/>
                          </a:solidFill>
                        </a:rPr>
                        <a:t>Median follow-up time for DoR, mo (95%CI)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baseline="0" dirty="0">
                          <a:solidFill>
                            <a:schemeClr val="bg1"/>
                          </a:solidFill>
                        </a:rPr>
                        <a:t>12.45 (12.02-14.13)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baseline="0" dirty="0">
                          <a:solidFill>
                            <a:schemeClr val="bg1"/>
                          </a:solidFill>
                        </a:rPr>
                        <a:t>12.16 (11.89-12.75)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baseline="0" dirty="0">
                          <a:solidFill>
                            <a:schemeClr val="bg1"/>
                          </a:solidFill>
                        </a:rPr>
                        <a:t>13.86 (12.19-14.52)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4"/>
                  </a:ext>
                </a:extLst>
              </a:tr>
              <a:tr h="0">
                <a:tc>
                  <a:txBody>
                    <a:bodyPr/>
                    <a:lstStyle/>
                    <a:p>
                      <a:pPr algn="ctr"/>
                      <a:r>
                        <a:rPr lang="en-US" sz="1400" dirty="0">
                          <a:solidFill>
                            <a:schemeClr val="bg1"/>
                          </a:solidFill>
                        </a:rPr>
                        <a:t>Event occurrence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dirty="0">
                          <a:solidFill>
                            <a:schemeClr val="bg1"/>
                          </a:solidFill>
                        </a:rPr>
                        <a:t>18/92 (19.6%)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dirty="0">
                          <a:solidFill>
                            <a:schemeClr val="bg1"/>
                          </a:solidFill>
                        </a:rPr>
                        <a:t>24/89 (27.0%)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en-US" sz="1400" baseline="0" dirty="0">
                          <a:solidFill>
                            <a:schemeClr val="bg1"/>
                          </a:solidFill>
                        </a:rPr>
                        <a:t>33/191 (17.3%)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5"/>
                  </a:ext>
                </a:extLst>
              </a:tr>
              <a:tr h="0">
                <a:tc>
                  <a:txBody>
                    <a:bodyPr/>
                    <a:lstStyle/>
                    <a:p>
                      <a:pPr algn="ctr"/>
                      <a:r>
                        <a:rPr lang="en-US" sz="1400" dirty="0">
                          <a:solidFill>
                            <a:schemeClr val="bg1"/>
                          </a:solidFill>
                        </a:rPr>
                        <a:t>LG disease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15/92 (16.3%)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17/89 (19.1%)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27/191 (14.1%)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6"/>
                  </a:ext>
                </a:extLst>
              </a:tr>
              <a:tr h="0">
                <a:tc>
                  <a:txBody>
                    <a:bodyPr/>
                    <a:lstStyle/>
                    <a:p>
                      <a:pPr algn="ctr"/>
                      <a:r>
                        <a:rPr lang="en-US" sz="1400" dirty="0">
                          <a:solidFill>
                            <a:schemeClr val="bg1"/>
                          </a:solidFill>
                        </a:rPr>
                        <a:t>HG disease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3/92 (3.3%)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6/89 (6.7%)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4/191 (2.1%)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0007"/>
                  </a:ext>
                </a:extLst>
              </a:tr>
              <a:tr h="0">
                <a:tc>
                  <a:txBody>
                    <a:bodyPr/>
                    <a:lstStyle/>
                    <a:p>
                      <a:pPr algn="ctr"/>
                      <a:r>
                        <a:rPr lang="en-US" sz="1400" dirty="0">
                          <a:solidFill>
                            <a:schemeClr val="bg1"/>
                          </a:solidFill>
                        </a:rPr>
                        <a:t>Death</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z="1400" dirty="0">
                          <a:solidFill>
                            <a:schemeClr val="bg1"/>
                          </a:solidFill>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1/89 (1.1%)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lang="en-US" sz="1400" dirty="0">
                          <a:solidFill>
                            <a:schemeClr val="bg1"/>
                          </a:solidFill>
                        </a:rPr>
                        <a:t>2/191 (1.0%)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Content Placeholder 21"/>
          <p:cNvSpPr>
            <a:spLocks noGrp="1"/>
          </p:cNvSpPr>
          <p:nvPr>
            <p:ph idx="1"/>
          </p:nvPr>
        </p:nvSpPr>
        <p:spPr>
          <a:xfrm>
            <a:off x="609759" y="1537785"/>
            <a:ext cx="10877529" cy="4650686"/>
          </a:xfrm>
        </p:spPr>
        <p:txBody>
          <a:bodyPr/>
          <a:lstStyle/>
          <a:p>
            <a:r>
              <a:rPr lang="en-US" dirty="0"/>
              <a:t>Phase III, open-label, randomized trial</a:t>
            </a:r>
          </a:p>
        </p:txBody>
      </p:sp>
      <p:sp>
        <p:nvSpPr>
          <p:cNvPr id="1048663" name="Rectangle 2"/>
          <p:cNvSpPr>
            <a:spLocks noGrp="1" noChangeArrowheads="1"/>
          </p:cNvSpPr>
          <p:nvPr>
            <p:ph type="title"/>
          </p:nvPr>
        </p:nvSpPr>
        <p:spPr/>
        <p:txBody>
          <a:bodyPr/>
          <a:lstStyle/>
          <a:p>
            <a:r>
              <a:rPr lang="en-US" dirty="0"/>
              <a:t>PIVOT-006: Cretostimogene Grenadenorepvec in </a:t>
            </a:r>
            <a:br>
              <a:rPr lang="en-US" dirty="0"/>
            </a:br>
            <a:r>
              <a:rPr lang="en-US" dirty="0"/>
              <a:t>IR-NMIBC After TURBT</a:t>
            </a:r>
            <a:endParaRPr lang="en-US" altLang="en-US" dirty="0"/>
          </a:p>
        </p:txBody>
      </p:sp>
      <p:sp>
        <p:nvSpPr>
          <p:cNvPr id="1048664" name="Text Box 23"/>
          <p:cNvSpPr txBox="1">
            <a:spLocks noChangeArrowheads="1"/>
          </p:cNvSpPr>
          <p:nvPr/>
        </p:nvSpPr>
        <p:spPr bwMode="auto">
          <a:xfrm>
            <a:off x="609759" y="2181095"/>
            <a:ext cx="3308410" cy="2708434"/>
          </a:xfrm>
          <a:prstGeom prst="rect">
            <a:avLst/>
          </a:prstGeom>
          <a:noFill/>
          <a:ln>
            <a:noFill/>
          </a:ln>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nSpc>
                <a:spcPct val="100000"/>
              </a:lnSpc>
              <a:spcBef>
                <a:spcPct val="0"/>
              </a:spcBef>
              <a:spcAft>
                <a:spcPct val="0"/>
              </a:spcAft>
              <a:buClrTx/>
              <a:buNone/>
            </a:pPr>
            <a:r>
              <a:rPr lang="en-GB" altLang="en-US" sz="1600" u="sng" dirty="0">
                <a:solidFill>
                  <a:schemeClr val="bg1"/>
                </a:solidFill>
                <a:latin typeface="Calibri" panose="020F0502020204030204" pitchFamily="34" charset="0"/>
              </a:rPr>
              <a:t>Key Eligibility </a:t>
            </a:r>
            <a:r>
              <a:rPr lang="en-GB" altLang="en-US" sz="1600" dirty="0">
                <a:solidFill>
                  <a:schemeClr val="bg1"/>
                </a:solidFill>
                <a:latin typeface="Calibri" panose="020F0502020204030204" pitchFamily="34" charset="0"/>
              </a:rPr>
              <a:t>(N = 364)</a:t>
            </a:r>
          </a:p>
          <a:p>
            <a:pPr marL="285750" indent="-285750">
              <a:lnSpc>
                <a:spcPct val="100000"/>
              </a:lnSpc>
              <a:spcBef>
                <a:spcPct val="0"/>
              </a:spcBef>
              <a:spcAft>
                <a:spcPct val="0"/>
              </a:spcAft>
              <a:buClrTx/>
            </a:pPr>
            <a:r>
              <a:rPr lang="en-GB" altLang="en-US" sz="1600" b="0" dirty="0">
                <a:solidFill>
                  <a:schemeClr val="bg1"/>
                </a:solidFill>
                <a:latin typeface="Calibri" panose="020F0502020204030204" pitchFamily="34" charset="0"/>
              </a:rPr>
              <a:t>IR-NMIBC </a:t>
            </a:r>
          </a:p>
          <a:p>
            <a:pPr marL="1028700" lvl="1">
              <a:lnSpc>
                <a:spcPct val="100000"/>
              </a:lnSpc>
              <a:spcBef>
                <a:spcPct val="0"/>
              </a:spcBef>
              <a:spcAft>
                <a:spcPct val="0"/>
              </a:spcAft>
              <a:buClrTx/>
            </a:pPr>
            <a:r>
              <a:rPr lang="en-GB" altLang="en-US" sz="1400" b="0" dirty="0">
                <a:solidFill>
                  <a:schemeClr val="bg1"/>
                </a:solidFill>
                <a:latin typeface="Calibri" panose="020F0502020204030204" pitchFamily="34" charset="0"/>
              </a:rPr>
              <a:t>Solitary LG Ta &gt;3 cm</a:t>
            </a:r>
          </a:p>
          <a:p>
            <a:pPr marL="1028700" lvl="1">
              <a:lnSpc>
                <a:spcPct val="100000"/>
              </a:lnSpc>
              <a:spcBef>
                <a:spcPct val="0"/>
              </a:spcBef>
              <a:spcAft>
                <a:spcPct val="0"/>
              </a:spcAft>
              <a:buClrTx/>
            </a:pPr>
            <a:r>
              <a:rPr lang="en-GB" altLang="en-US" sz="1400" b="0" dirty="0">
                <a:solidFill>
                  <a:schemeClr val="bg1"/>
                </a:solidFill>
                <a:latin typeface="Calibri" panose="020F0502020204030204" pitchFamily="34" charset="0"/>
              </a:rPr>
              <a:t>Multifocal LG Ta </a:t>
            </a:r>
          </a:p>
          <a:p>
            <a:pPr marL="1028700" lvl="1">
              <a:lnSpc>
                <a:spcPct val="100000"/>
              </a:lnSpc>
              <a:spcBef>
                <a:spcPct val="0"/>
              </a:spcBef>
              <a:spcAft>
                <a:spcPct val="0"/>
              </a:spcAft>
              <a:buClrTx/>
            </a:pPr>
            <a:r>
              <a:rPr lang="en-GB" altLang="en-US" sz="1400" b="0" dirty="0">
                <a:solidFill>
                  <a:schemeClr val="bg1"/>
                </a:solidFill>
                <a:latin typeface="Calibri" panose="020F0502020204030204" pitchFamily="34" charset="0"/>
              </a:rPr>
              <a:t>LG T1 </a:t>
            </a:r>
          </a:p>
          <a:p>
            <a:pPr marL="1028700" lvl="1">
              <a:lnSpc>
                <a:spcPct val="100000"/>
              </a:lnSpc>
              <a:spcBef>
                <a:spcPct val="0"/>
              </a:spcBef>
              <a:spcAft>
                <a:spcPct val="0"/>
              </a:spcAft>
              <a:buClrTx/>
            </a:pPr>
            <a:r>
              <a:rPr lang="en-GB" altLang="en-US" sz="1400" b="0" dirty="0">
                <a:solidFill>
                  <a:schemeClr val="bg1"/>
                </a:solidFill>
                <a:latin typeface="Calibri" panose="020F0502020204030204" pitchFamily="34" charset="0"/>
              </a:rPr>
              <a:t>LG recurrent &lt;1 yr </a:t>
            </a:r>
          </a:p>
          <a:p>
            <a:pPr marL="1028700" lvl="1">
              <a:lnSpc>
                <a:spcPct val="100000"/>
              </a:lnSpc>
              <a:spcBef>
                <a:spcPct val="0"/>
              </a:spcBef>
              <a:spcAft>
                <a:spcPct val="0"/>
              </a:spcAft>
              <a:buClrTx/>
            </a:pPr>
            <a:r>
              <a:rPr lang="en-GB" altLang="en-US" sz="1400" b="0" dirty="0">
                <a:solidFill>
                  <a:schemeClr val="bg1"/>
                </a:solidFill>
                <a:latin typeface="Calibri" panose="020F0502020204030204" pitchFamily="34" charset="0"/>
              </a:rPr>
              <a:t>HG Ta ≤3 cm </a:t>
            </a:r>
          </a:p>
          <a:p>
            <a:pPr marL="285750" indent="-285750">
              <a:lnSpc>
                <a:spcPct val="100000"/>
              </a:lnSpc>
              <a:spcBef>
                <a:spcPct val="0"/>
              </a:spcBef>
              <a:spcAft>
                <a:spcPct val="0"/>
              </a:spcAft>
              <a:buClrTx/>
            </a:pPr>
            <a:r>
              <a:rPr lang="en-GB" altLang="en-US" sz="1600" b="0" dirty="0">
                <a:solidFill>
                  <a:schemeClr val="bg1"/>
                </a:solidFill>
                <a:latin typeface="Calibri" panose="020F0502020204030204" pitchFamily="34" charset="0"/>
              </a:rPr>
              <a:t>Complete resection at baseline </a:t>
            </a:r>
          </a:p>
          <a:p>
            <a:pPr marL="285750" indent="-285750">
              <a:lnSpc>
                <a:spcPct val="100000"/>
              </a:lnSpc>
              <a:spcBef>
                <a:spcPct val="0"/>
              </a:spcBef>
              <a:spcAft>
                <a:spcPct val="0"/>
              </a:spcAft>
              <a:buClrTx/>
            </a:pPr>
            <a:r>
              <a:rPr lang="en-GB" altLang="en-US" sz="1600" b="0" dirty="0">
                <a:solidFill>
                  <a:schemeClr val="bg1"/>
                </a:solidFill>
                <a:latin typeface="Calibri" panose="020F0502020204030204" pitchFamily="34" charset="0"/>
              </a:rPr>
              <a:t>Adequate organ function </a:t>
            </a:r>
          </a:p>
          <a:p>
            <a:pPr marL="285750" indent="-285750">
              <a:lnSpc>
                <a:spcPct val="100000"/>
              </a:lnSpc>
              <a:spcBef>
                <a:spcPct val="0"/>
              </a:spcBef>
              <a:spcAft>
                <a:spcPct val="0"/>
              </a:spcAft>
              <a:buClrTx/>
            </a:pPr>
            <a:r>
              <a:rPr lang="en-GB" altLang="en-US" sz="1600" b="0" dirty="0">
                <a:solidFill>
                  <a:schemeClr val="bg1"/>
                </a:solidFill>
                <a:latin typeface="Calibri" panose="020F0502020204030204" pitchFamily="34" charset="0"/>
              </a:rPr>
              <a:t>ECOG 0-2</a:t>
            </a:r>
          </a:p>
          <a:p>
            <a:pPr marL="342900" indent="-342900" algn="ctr">
              <a:lnSpc>
                <a:spcPct val="100000"/>
              </a:lnSpc>
              <a:spcBef>
                <a:spcPct val="0"/>
              </a:spcBef>
              <a:spcAft>
                <a:spcPct val="0"/>
              </a:spcAft>
              <a:buClrTx/>
              <a:buFontTx/>
              <a:buAutoNum type="arabicPeriod"/>
            </a:pPr>
            <a:endParaRPr lang="en-US" altLang="en-US" sz="2000" dirty="0">
              <a:solidFill>
                <a:schemeClr val="bg1"/>
              </a:solidFill>
              <a:latin typeface="Calibri" panose="020F0502020204030204" pitchFamily="34" charset="0"/>
            </a:endParaRPr>
          </a:p>
        </p:txBody>
      </p:sp>
      <p:sp>
        <p:nvSpPr>
          <p:cNvPr id="1048665" name="Rectangle 25"/>
          <p:cNvSpPr>
            <a:spLocks noChangeArrowheads="1"/>
          </p:cNvSpPr>
          <p:nvPr/>
        </p:nvSpPr>
        <p:spPr bwMode="auto">
          <a:xfrm>
            <a:off x="4729054" y="3284198"/>
            <a:ext cx="3324996" cy="844518"/>
          </a:xfrm>
          <a:prstGeom prst="rect">
            <a:avLst/>
          </a:prstGeom>
          <a:solidFill>
            <a:schemeClr val="accent1"/>
          </a:solidFill>
          <a:ln w="9525">
            <a:noFill/>
            <a:miter lim="800000"/>
            <a:headEnd/>
            <a:tailEnd/>
          </a:ln>
        </p:spPr>
        <p:txBody>
          <a:bodyPr wrap="none" anchor="ctr" anchorCtr="1"/>
          <a:lstStyle/>
          <a:p>
            <a:pPr algn="ctr"/>
            <a:r>
              <a:rPr lang="en-US" sz="1600" dirty="0">
                <a:latin typeface="Calibri" panose="020F0502020204030204" pitchFamily="34" charset="0"/>
                <a:cs typeface="Arial" charset="0"/>
              </a:rPr>
              <a:t>Arm B: TURBT Alone</a:t>
            </a:r>
          </a:p>
        </p:txBody>
      </p:sp>
      <p:sp>
        <p:nvSpPr>
          <p:cNvPr id="1048666" name="Rectangle 28"/>
          <p:cNvSpPr>
            <a:spLocks noChangeArrowheads="1"/>
          </p:cNvSpPr>
          <p:nvPr/>
        </p:nvSpPr>
        <p:spPr bwMode="auto">
          <a:xfrm>
            <a:off x="4705064" y="2148476"/>
            <a:ext cx="3324996" cy="811457"/>
          </a:xfrm>
          <a:prstGeom prst="rect">
            <a:avLst/>
          </a:prstGeom>
          <a:solidFill>
            <a:schemeClr val="accent3"/>
          </a:solidFill>
          <a:ln w="9525">
            <a:noFill/>
            <a:miter lim="800000"/>
            <a:headEnd/>
            <a:tailEnd/>
          </a:ln>
        </p:spPr>
        <p:txBody>
          <a:bodyPr wrap="none" anchor="ctr" anchorCtr="1"/>
          <a:lstStyle/>
          <a:p>
            <a:pPr algn="ctr"/>
            <a:r>
              <a:rPr lang="en-US" sz="1600" dirty="0">
                <a:latin typeface="Calibri" panose="020F0502020204030204" pitchFamily="34" charset="0"/>
                <a:cs typeface="Arial" charset="0"/>
              </a:rPr>
              <a:t>Arm A: Cretostimogene </a:t>
            </a:r>
          </a:p>
          <a:p>
            <a:pPr algn="ctr"/>
            <a:r>
              <a:rPr lang="en-US" sz="1600" b="0" dirty="0">
                <a:latin typeface="Calibri" panose="020F0502020204030204" pitchFamily="34" charset="0"/>
                <a:cs typeface="Arial" charset="0"/>
              </a:rPr>
              <a:t>IVE induction (weekly x 6) and </a:t>
            </a:r>
          </a:p>
          <a:p>
            <a:pPr algn="ctr"/>
            <a:r>
              <a:rPr lang="en-US" sz="1600" b="0" dirty="0">
                <a:latin typeface="Calibri" panose="020F0502020204030204" pitchFamily="34" charset="0"/>
                <a:cs typeface="Arial" charset="0"/>
              </a:rPr>
              <a:t>1 yr maintenance following TURBT</a:t>
            </a:r>
          </a:p>
        </p:txBody>
      </p:sp>
      <p:sp>
        <p:nvSpPr>
          <p:cNvPr id="1048667" name="Text Box 31"/>
          <p:cNvSpPr txBox="1">
            <a:spLocks noChangeArrowheads="1"/>
          </p:cNvSpPr>
          <p:nvPr/>
        </p:nvSpPr>
        <p:spPr bwMode="auto">
          <a:xfrm>
            <a:off x="609759" y="5374813"/>
            <a:ext cx="9569143" cy="648512"/>
          </a:xfrm>
          <a:prstGeom prst="rect">
            <a:avLst/>
          </a:prstGeom>
          <a:noFill/>
          <a:ln>
            <a:noFill/>
          </a:ln>
        </p:spPr>
        <p:txBody>
          <a:bodyPr wrap="square" lIns="90000" tIns="46800" rIns="90000" bIns="46800">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285750" indent="-285750">
              <a:lnSpc>
                <a:spcPct val="100000"/>
              </a:lnSpc>
              <a:spcBef>
                <a:spcPct val="0"/>
              </a:spcBef>
              <a:spcAft>
                <a:spcPct val="0"/>
              </a:spcAft>
              <a:buClrTx/>
            </a:pPr>
            <a:r>
              <a:rPr lang="en-US" altLang="en-US" sz="1800" dirty="0">
                <a:solidFill>
                  <a:schemeClr val="bg1"/>
                </a:solidFill>
                <a:latin typeface="Calibri" panose="020F0502020204030204" pitchFamily="34" charset="0"/>
              </a:rPr>
              <a:t>Primary Endpoint = </a:t>
            </a:r>
            <a:r>
              <a:rPr lang="en-US" altLang="en-US" sz="1800" b="0" dirty="0">
                <a:solidFill>
                  <a:schemeClr val="bg1"/>
                </a:solidFill>
                <a:latin typeface="Calibri" panose="020F0502020204030204" pitchFamily="34" charset="0"/>
              </a:rPr>
              <a:t>RFS</a:t>
            </a:r>
          </a:p>
          <a:p>
            <a:pPr marL="285750" indent="-285750">
              <a:lnSpc>
                <a:spcPct val="100000"/>
              </a:lnSpc>
              <a:spcBef>
                <a:spcPct val="0"/>
              </a:spcBef>
              <a:spcAft>
                <a:spcPct val="0"/>
              </a:spcAft>
              <a:buClrTx/>
            </a:pPr>
            <a:r>
              <a:rPr lang="en-US" altLang="en-US" sz="1800" dirty="0">
                <a:solidFill>
                  <a:schemeClr val="bg1"/>
                </a:solidFill>
                <a:latin typeface="Calibri" panose="020F0502020204030204" pitchFamily="34" charset="0"/>
              </a:rPr>
              <a:t>Key Secondary Endpoint </a:t>
            </a:r>
            <a:r>
              <a:rPr lang="en-US" altLang="en-US" sz="1800" b="0" dirty="0">
                <a:solidFill>
                  <a:schemeClr val="bg1"/>
                </a:solidFill>
                <a:latin typeface="Calibri" panose="020F0502020204030204" pitchFamily="34" charset="0"/>
              </a:rPr>
              <a:t>= RFS at 12 mo and 24 mo, PFS, and safety</a:t>
            </a:r>
          </a:p>
        </p:txBody>
      </p:sp>
      <p:sp>
        <p:nvSpPr>
          <p:cNvPr id="1048668" name="TextBox 4"/>
          <p:cNvSpPr txBox="1"/>
          <p:nvPr/>
        </p:nvSpPr>
        <p:spPr bwMode="auto">
          <a:xfrm>
            <a:off x="415865" y="6361181"/>
            <a:ext cx="8577425" cy="276999"/>
          </a:xfrm>
          <a:prstGeom prst="rect">
            <a:avLst/>
          </a:prstGeom>
          <a:noFill/>
          <a:ln>
            <a:noFill/>
          </a:ln>
        </p:spPr>
        <p:txBody>
          <a:bodyPr wrap="square">
            <a:spAutoFit/>
          </a:bodyPr>
          <a:lstStyle/>
          <a:p>
            <a:pPr marL="0" marR="0" lvl="0" indent="0" algn="l" defTabSz="609585" rtl="0" eaLnBrk="1" fontAlgn="base" latinLnBrk="0" hangingPunct="1">
              <a:lnSpc>
                <a:spcPct val="100000"/>
              </a:lnSpc>
              <a:spcBef>
                <a:spcPct val="0"/>
              </a:spcBef>
              <a:spcAft>
                <a:spcPct val="0"/>
              </a:spcAft>
              <a:buClrTx/>
              <a:buSzTx/>
              <a:buFontTx/>
              <a:buNone/>
            </a:pPr>
            <a:r>
              <a:rPr kumimoji="0" lang="en-US" altLang="en-US" sz="1200" b="0" i="0" u="none" strike="noStrike" kern="1200" cap="none" spc="0" normalizeH="0" baseline="0" noProof="0" dirty="0">
                <a:ln>
                  <a:noFill/>
                </a:ln>
                <a:solidFill>
                  <a:srgbClr val="455560"/>
                </a:solidFill>
                <a:effectLst/>
                <a:uLnTx/>
                <a:uFillTx/>
                <a:latin typeface="Calibri" panose="020F0502020204030204" pitchFamily="34" charset="0"/>
                <a:ea typeface="ＭＳ Ｐゴシック" pitchFamily="34" charset="-128"/>
                <a:cs typeface="Arial" panose="020B0604020202020204" pitchFamily="34" charset="0"/>
              </a:rPr>
              <a:t>Svatek. ASCO GU 2024. Abst TPS715. NCT06111235     </a:t>
            </a:r>
          </a:p>
        </p:txBody>
      </p:sp>
      <p:sp>
        <p:nvSpPr>
          <p:cNvPr id="1048669" name="TextBox 13"/>
          <p:cNvSpPr txBox="1"/>
          <p:nvPr/>
        </p:nvSpPr>
        <p:spPr bwMode="auto">
          <a:xfrm>
            <a:off x="4750466" y="4259774"/>
            <a:ext cx="2666308" cy="1077218"/>
          </a:xfrm>
          <a:prstGeom prst="rect">
            <a:avLst/>
          </a:prstGeom>
          <a:noFill/>
          <a:ln>
            <a:noFill/>
          </a:ln>
        </p:spPr>
        <p:txBody>
          <a:bodyPr wrap="square" rtlCol="0">
            <a:spAutoFit/>
          </a:bodyPr>
          <a:lstStyle/>
          <a:p>
            <a:pPr algn="l">
              <a:lnSpc>
                <a:spcPct val="100000"/>
              </a:lnSpc>
              <a:spcBef>
                <a:spcPts val="0"/>
              </a:spcBef>
              <a:spcAft>
                <a:spcPct val="0"/>
              </a:spcAft>
              <a:buClrTx/>
              <a:buFontTx/>
              <a:buNone/>
            </a:pPr>
            <a:r>
              <a:rPr lang="en-US" sz="1600" u="sng" dirty="0">
                <a:solidFill>
                  <a:schemeClr val="bg1"/>
                </a:solidFill>
                <a:latin typeface="Calibri" panose="020F0502020204030204" pitchFamily="34" charset="0"/>
              </a:rPr>
              <a:t>Stratification factors </a:t>
            </a:r>
          </a:p>
          <a:p>
            <a:pPr marL="285750" indent="-285750" algn="l">
              <a:lnSpc>
                <a:spcPct val="100000"/>
              </a:lnSpc>
              <a:spcBef>
                <a:spcPts val="0"/>
              </a:spcBef>
              <a:spcAft>
                <a:spcPct val="0"/>
              </a:spcAft>
              <a:buClrTx/>
              <a:buFont typeface="Wingdings" panose="05000000000000000000" pitchFamily="2" charset="2"/>
              <a:buChar char="§"/>
            </a:pPr>
            <a:r>
              <a:rPr lang="en-US" sz="1600" b="0" dirty="0">
                <a:solidFill>
                  <a:schemeClr val="bg1"/>
                </a:solidFill>
                <a:latin typeface="Calibri" panose="020F0502020204030204" pitchFamily="34" charset="0"/>
              </a:rPr>
              <a:t>Perioperative chemo</a:t>
            </a:r>
          </a:p>
          <a:p>
            <a:pPr marL="285750" indent="-285750" algn="l">
              <a:lnSpc>
                <a:spcPct val="100000"/>
              </a:lnSpc>
              <a:spcBef>
                <a:spcPts val="0"/>
              </a:spcBef>
              <a:spcAft>
                <a:spcPct val="0"/>
              </a:spcAft>
              <a:buClrTx/>
              <a:buFont typeface="Wingdings" panose="05000000000000000000" pitchFamily="2" charset="2"/>
              <a:buChar char="§"/>
            </a:pPr>
            <a:r>
              <a:rPr lang="en-US" sz="1600" b="0" dirty="0">
                <a:solidFill>
                  <a:schemeClr val="bg1"/>
                </a:solidFill>
                <a:latin typeface="Calibri" panose="020F0502020204030204" pitchFamily="34" charset="0"/>
              </a:rPr>
              <a:t>HG vs LG</a:t>
            </a:r>
          </a:p>
          <a:p>
            <a:pPr marL="285750" indent="-285750" algn="l">
              <a:lnSpc>
                <a:spcPct val="100000"/>
              </a:lnSpc>
              <a:spcBef>
                <a:spcPts val="0"/>
              </a:spcBef>
              <a:spcAft>
                <a:spcPct val="0"/>
              </a:spcAft>
              <a:buClrTx/>
              <a:buFont typeface="Wingdings" panose="05000000000000000000" pitchFamily="2" charset="2"/>
              <a:buChar char="§"/>
            </a:pPr>
            <a:r>
              <a:rPr lang="en-US" sz="1600" b="0" dirty="0">
                <a:solidFill>
                  <a:schemeClr val="bg1"/>
                </a:solidFill>
                <a:latin typeface="Calibri" panose="020F0502020204030204" pitchFamily="34" charset="0"/>
              </a:rPr>
              <a:t>Geography</a:t>
            </a:r>
          </a:p>
        </p:txBody>
      </p:sp>
      <p:sp>
        <p:nvSpPr>
          <p:cNvPr id="1048670" name="Rectangle 25"/>
          <p:cNvSpPr>
            <a:spLocks noChangeArrowheads="1"/>
          </p:cNvSpPr>
          <p:nvPr/>
        </p:nvSpPr>
        <p:spPr bwMode="auto">
          <a:xfrm>
            <a:off x="9020672" y="3051495"/>
            <a:ext cx="1760742" cy="1208279"/>
          </a:xfrm>
          <a:prstGeom prst="rect">
            <a:avLst/>
          </a:prstGeom>
          <a:solidFill>
            <a:schemeClr val="accent2"/>
          </a:solidFill>
          <a:ln w="9525">
            <a:noFill/>
            <a:miter lim="800000"/>
            <a:headEnd/>
            <a:tailEnd/>
          </a:ln>
        </p:spPr>
        <p:txBody>
          <a:bodyPr wrap="none" anchor="ctr" anchorCtr="1"/>
          <a:lstStyle/>
          <a:p>
            <a:pPr algn="ctr"/>
            <a:r>
              <a:rPr lang="en-US" sz="1600" b="0" dirty="0">
                <a:latin typeface="Calibri" panose="020F0502020204030204" pitchFamily="34" charset="0"/>
                <a:cs typeface="Arial" charset="0"/>
              </a:rPr>
              <a:t>Arm B patients</a:t>
            </a:r>
          </a:p>
          <a:p>
            <a:pPr algn="ctr"/>
            <a:r>
              <a:rPr lang="en-US" sz="1600" b="0" dirty="0">
                <a:latin typeface="Calibri" panose="020F0502020204030204" pitchFamily="34" charset="0"/>
                <a:cs typeface="Arial" charset="0"/>
              </a:rPr>
              <a:t>Offered </a:t>
            </a:r>
          </a:p>
          <a:p>
            <a:pPr algn="ctr"/>
            <a:r>
              <a:rPr lang="en-US" sz="1600" b="0" dirty="0">
                <a:latin typeface="Calibri" panose="020F0502020204030204" pitchFamily="34" charset="0"/>
                <a:cs typeface="Arial" charset="0"/>
              </a:rPr>
              <a:t>cretostimogene </a:t>
            </a:r>
          </a:p>
          <a:p>
            <a:pPr algn="ctr"/>
            <a:r>
              <a:rPr lang="en-US" sz="1600" b="0" dirty="0">
                <a:latin typeface="Calibri" panose="020F0502020204030204" pitchFamily="34" charset="0"/>
                <a:cs typeface="Arial" charset="0"/>
              </a:rPr>
              <a:t>following IR-NMIBC</a:t>
            </a:r>
          </a:p>
          <a:p>
            <a:pPr algn="ctr"/>
            <a:r>
              <a:rPr lang="en-US" sz="1600" b="0" dirty="0">
                <a:latin typeface="Calibri" panose="020F0502020204030204" pitchFamily="34" charset="0"/>
                <a:cs typeface="Arial" charset="0"/>
              </a:rPr>
              <a:t> recurrence </a:t>
            </a:r>
          </a:p>
        </p:txBody>
      </p:sp>
      <p:sp>
        <p:nvSpPr>
          <p:cNvPr id="1048671" name="Oval 22"/>
          <p:cNvSpPr/>
          <p:nvPr/>
        </p:nvSpPr>
        <p:spPr bwMode="auto">
          <a:xfrm>
            <a:off x="3452805" y="3051495"/>
            <a:ext cx="457200" cy="457200"/>
          </a:xfrm>
          <a:prstGeom prst="ellipse">
            <a:avLst/>
          </a:prstGeom>
          <a:solidFill>
            <a:schemeClr val="accent2"/>
          </a:solidFill>
          <a:ln w="0">
            <a:solidFill>
              <a:schemeClr val="bg1"/>
            </a:solidFill>
            <a:miter lim="800000"/>
            <a:headEnd/>
            <a:tailEnd/>
          </a:ln>
        </p:spPr>
        <p:txBody>
          <a:bodyPr rtlCol="0" anchor="b"/>
          <a:lstStyle/>
          <a:p>
            <a:pPr algn="ctr" eaLnBrk="1" hangingPunct="1">
              <a:spcBef>
                <a:spcPct val="35000"/>
              </a:spcBef>
              <a:spcAft>
                <a:spcPct val="25000"/>
              </a:spcAft>
              <a:buClr>
                <a:schemeClr val="folHlink"/>
              </a:buClr>
              <a:buNone/>
            </a:pPr>
            <a:endParaRPr lang="en-US" sz="1200" b="0" dirty="0">
              <a:latin typeface="Calibri" panose="020F0502020204030204" pitchFamily="34" charset="0"/>
            </a:endParaRPr>
          </a:p>
        </p:txBody>
      </p:sp>
      <p:cxnSp>
        <p:nvCxnSpPr>
          <p:cNvPr id="3145732" name="Connector: Elbow 24"/>
          <p:cNvCxnSpPr>
            <a:cxnSpLocks/>
            <a:stCxn id="1048671" idx="0"/>
          </p:cNvCxnSpPr>
          <p:nvPr/>
        </p:nvCxnSpPr>
        <p:spPr bwMode="auto">
          <a:xfrm rot="5400000" flipH="1" flipV="1">
            <a:off x="3944590" y="2291020"/>
            <a:ext cx="497290" cy="1023660"/>
          </a:xfrm>
          <a:prstGeom prst="bentConnector2">
            <a:avLst/>
          </a:prstGeom>
          <a:noFill/>
          <a:ln w="28575" cap="flat" cmpd="sng" algn="ctr">
            <a:solidFill>
              <a:schemeClr val="bg1"/>
            </a:solidFill>
            <a:prstDash val="solid"/>
            <a:round/>
            <a:headEnd type="none" w="med" len="med"/>
            <a:tailEnd type="triangle"/>
          </a:ln>
          <a:effectLst/>
        </p:spPr>
      </p:cxnSp>
      <p:cxnSp>
        <p:nvCxnSpPr>
          <p:cNvPr id="3145733" name="Connector: Elbow 26"/>
          <p:cNvCxnSpPr>
            <a:cxnSpLocks/>
            <a:stCxn id="1048671" idx="4"/>
          </p:cNvCxnSpPr>
          <p:nvPr/>
        </p:nvCxnSpPr>
        <p:spPr bwMode="auto">
          <a:xfrm rot="16200000" flipH="1">
            <a:off x="4040906" y="3149194"/>
            <a:ext cx="350059" cy="1069060"/>
          </a:xfrm>
          <a:prstGeom prst="bentConnector2">
            <a:avLst/>
          </a:prstGeom>
          <a:noFill/>
          <a:ln w="28575" cap="flat" cmpd="sng" algn="ctr">
            <a:solidFill>
              <a:schemeClr val="bg1"/>
            </a:solidFill>
            <a:prstDash val="solid"/>
            <a:round/>
            <a:headEnd type="none" w="med" len="med"/>
            <a:tailEnd type="triangle"/>
          </a:ln>
          <a:effectLst/>
        </p:spPr>
      </p:cxnSp>
      <p:cxnSp>
        <p:nvCxnSpPr>
          <p:cNvPr id="3145734" name="Connector: Elbow 52"/>
          <p:cNvCxnSpPr>
            <a:cxnSpLocks/>
          </p:cNvCxnSpPr>
          <p:nvPr/>
        </p:nvCxnSpPr>
        <p:spPr bwMode="auto">
          <a:xfrm flipV="1">
            <a:off x="8054050" y="3508694"/>
            <a:ext cx="966622" cy="350060"/>
          </a:xfrm>
          <a:prstGeom prst="bentConnector3">
            <a:avLst>
              <a:gd name="adj1" fmla="val 50000"/>
            </a:avLst>
          </a:prstGeom>
          <a:noFill/>
          <a:ln w="28575" cap="flat" cmpd="sng" algn="ctr">
            <a:solidFill>
              <a:schemeClr val="bg1"/>
            </a:solidFill>
            <a:prstDash val="dash"/>
            <a:round/>
            <a:headEnd type="none" w="med" len="med"/>
            <a:tailEnd type="triangle"/>
          </a:ln>
          <a:effectLst/>
        </p:spPr>
      </p:cxnSp>
      <p:sp>
        <p:nvSpPr>
          <p:cNvPr id="1048672" name="TextBox 58"/>
          <p:cNvSpPr txBox="1"/>
          <p:nvPr/>
        </p:nvSpPr>
        <p:spPr bwMode="auto">
          <a:xfrm>
            <a:off x="3491390" y="3042283"/>
            <a:ext cx="399564" cy="515526"/>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sz="1050" b="0" dirty="0">
                <a:latin typeface="Calibri" panose="020F0502020204030204" pitchFamily="34" charset="0"/>
              </a:rPr>
              <a:t>R</a:t>
            </a:r>
          </a:p>
          <a:p>
            <a:pPr algn="ctr">
              <a:lnSpc>
                <a:spcPct val="100000"/>
              </a:lnSpc>
              <a:spcBef>
                <a:spcPct val="50000"/>
              </a:spcBef>
              <a:spcAft>
                <a:spcPct val="0"/>
              </a:spcAft>
              <a:buClrTx/>
              <a:buFontTx/>
              <a:buNone/>
            </a:pPr>
            <a:r>
              <a:rPr lang="en-US" sz="1050" b="0" dirty="0">
                <a:latin typeface="Calibri" panose="020F0502020204030204" pitchFamily="34" charset="0"/>
              </a:rPr>
              <a:t>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Title 1"/>
          <p:cNvSpPr>
            <a:spLocks noGrp="1"/>
          </p:cNvSpPr>
          <p:nvPr>
            <p:ph type="title"/>
          </p:nvPr>
        </p:nvSpPr>
        <p:spPr/>
        <p:txBody>
          <a:bodyPr/>
          <a:lstStyle/>
          <a:p>
            <a:r>
              <a:rPr lang="en-US" dirty="0"/>
              <a:t>High Risk Non–Muscle-Invasive </a:t>
            </a:r>
            <a:br>
              <a:rPr lang="en-US" dirty="0"/>
            </a:br>
            <a:r>
              <a:rPr lang="en-US" dirty="0"/>
              <a:t>Bladder Cancer</a:t>
            </a:r>
          </a:p>
        </p:txBody>
      </p:sp>
    </p:spTree>
  </p:cSld>
  <p:clrMapOvr>
    <a:masterClrMapping/>
  </p:clrMapOvr>
</p:sld>
</file>

<file path=ppt/theme/theme1.xml><?xml version="1.0" encoding="utf-8"?>
<a:theme xmlns:a="http://schemas.openxmlformats.org/drawingml/2006/main" name="2022_CCO_Template">
  <a:themeElements>
    <a:clrScheme name="2018 CCO LIVE">
      <a:dk1>
        <a:srgbClr val="455560"/>
      </a:dk1>
      <a:lt1>
        <a:srgbClr val="FFFFFF"/>
      </a:lt1>
      <a:dk2>
        <a:srgbClr val="000000"/>
      </a:dk2>
      <a:lt2>
        <a:srgbClr val="CDCDCF"/>
      </a:lt2>
      <a:accent1>
        <a:srgbClr val="015873"/>
      </a:accent1>
      <a:accent2>
        <a:srgbClr val="4DA1BB"/>
      </a:accent2>
      <a:accent3>
        <a:srgbClr val="E1471D"/>
      </a:accent3>
      <a:accent4>
        <a:srgbClr val="00823B"/>
      </a:accent4>
      <a:accent5>
        <a:srgbClr val="FDB338"/>
      </a:accent5>
      <a:accent6>
        <a:srgbClr val="682E74"/>
      </a:accent6>
      <a:hlink>
        <a:srgbClr val="E1471D"/>
      </a:hlink>
      <a:folHlink>
        <a:srgbClr val="015873"/>
      </a:folHlink>
    </a:clrScheme>
    <a:fontScheme name="CC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0">
          <a:solidFill>
            <a:schemeClr val="bg1"/>
          </a:solidFill>
          <a:miter lim="800000"/>
          <a:headEnd/>
          <a:tailEnd/>
        </a:ln>
      </a:spPr>
      <a:bodyPr anchor="b"/>
      <a:lstStyle>
        <a:defPPr algn="ctr" eaLnBrk="1" hangingPunct="1">
          <a:spcBef>
            <a:spcPct val="35000"/>
          </a:spcBef>
          <a:spcAft>
            <a:spcPct val="25000"/>
          </a:spcAft>
          <a:buClr>
            <a:schemeClr val="folHlink"/>
          </a:buClr>
          <a:buNone/>
          <a:defRPr sz="1800" b="0" dirty="0">
            <a:solidFill>
              <a:schemeClr val="tx1"/>
            </a:solidFill>
            <a:latin typeface="Calibri" panose="020F0502020204030204" pitchFamily="34" charset="0"/>
          </a:defRPr>
        </a:defPPr>
      </a:lstStyle>
    </a:spDef>
    <a:lnDef>
      <a:spPr bwMode="auto">
        <a:noFill/>
        <a:ln w="28575" cap="flat" cmpd="sng" algn="ctr">
          <a:solidFill>
            <a:schemeClr val="bg1"/>
          </a:solidFill>
          <a:prstDash val="solid"/>
          <a:round/>
          <a:headEnd type="none" w="med" len="med"/>
          <a:tailEnd type="none" w="med" len="med"/>
        </a:ln>
        <a:effectLst/>
      </a:spPr>
      <a:bodyPr/>
      <a:lstStyle/>
    </a:lnDef>
    <a:txDef>
      <a:spPr bwMode="auto">
        <a:noFill/>
        <a:ln>
          <a:noFill/>
        </a:ln>
      </a:spPr>
      <a:bodyPr wrap="square" rtlCol="0">
        <a:spAutoFit/>
      </a:bodyPr>
      <a:lstStyle>
        <a:defPPr algn="l">
          <a:lnSpc>
            <a:spcPct val="100000"/>
          </a:lnSpc>
          <a:spcBef>
            <a:spcPct val="50000"/>
          </a:spcBef>
          <a:spcAft>
            <a:spcPct val="0"/>
          </a:spcAft>
          <a:buClrTx/>
          <a:buFontTx/>
          <a:buNone/>
          <a:defRPr b="0" dirty="0" smtClean="0">
            <a:solidFill>
              <a:schemeClr val="bg1"/>
            </a:solidFill>
            <a:latin typeface="Calibri" panose="020F0502020204030204" pitchFamily="34" charset="0"/>
          </a:defRPr>
        </a:defPPr>
      </a:lstStyle>
    </a:txDef>
  </a:objectDefaults>
  <a:extraClrSchemeLst>
    <a:extraClrScheme>
      <a:clrScheme name="Custom Design 1">
        <a:dk1>
          <a:srgbClr val="CDCDCF"/>
        </a:dk1>
        <a:lt1>
          <a:srgbClr val="FFFFFF"/>
        </a:lt1>
        <a:dk2>
          <a:srgbClr val="09003E"/>
        </a:dk2>
        <a:lt2>
          <a:srgbClr val="F2F23A"/>
        </a:lt2>
        <a:accent1>
          <a:srgbClr val="12AD2B"/>
        </a:accent1>
        <a:accent2>
          <a:srgbClr val="5AAACE"/>
        </a:accent2>
        <a:accent3>
          <a:srgbClr val="AAAAAF"/>
        </a:accent3>
        <a:accent4>
          <a:srgbClr val="DADADA"/>
        </a:accent4>
        <a:accent5>
          <a:srgbClr val="AAD3AC"/>
        </a:accent5>
        <a:accent6>
          <a:srgbClr val="519ABA"/>
        </a:accent6>
        <a:hlink>
          <a:srgbClr val="F6A108"/>
        </a:hlink>
        <a:folHlink>
          <a:srgbClr val="2B85B8"/>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e5ab40c-cca6-4856-ab0b-83be8695a666">
      <Terms xmlns="http://schemas.microsoft.com/office/infopath/2007/PartnerControls"/>
    </lcf76f155ced4ddcb4097134ff3c332f>
    <TaxCatchAll xmlns="22fd6914-46d4-4c7e-bbad-46e82841b69d" xsi:nil="true"/>
  </documentManagement>
</p:properties>
</file>

<file path=customXml/itemProps1.xml><?xml version="1.0" encoding="utf-8"?>
<ds:datastoreItem xmlns:ds="http://schemas.openxmlformats.org/officeDocument/2006/customXml" ds:itemID="{BBC56FF4-DFA4-4707-A1DF-C4C9CD1B337F}">
  <ds:schemaRefs>
    <ds:schemaRef ds:uri="http://schemas.microsoft.com/office/2006/metadata/properties"/>
    <ds:schemaRef ds:uri="http://schemas.microsoft.com/office/infopath/2007/PartnerControls"/>
    <ds:schemaRef ds:uri="0e5ab40c-cca6-4856-ab0b-83be8695a666"/>
    <ds:schemaRef ds:uri="22fd6914-46d4-4c7e-bbad-46e82841b69d"/>
  </ds:schemaRefs>
</ds:datastoreItem>
</file>

<file path=docProps/app.xml><?xml version="1.0" encoding="utf-8"?>
<Properties xmlns="http://schemas.openxmlformats.org/officeDocument/2006/extended-properties" xmlns:vt="http://schemas.openxmlformats.org/officeDocument/2006/docPropsVTypes">
  <TotalTime>159</TotalTime>
  <Words>3370</Words>
  <Application>Microsoft Office PowerPoint</Application>
  <PresentationFormat>Widescreen</PresentationFormat>
  <Paragraphs>835</Paragraphs>
  <Slides>24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Roboto</vt:lpstr>
      <vt:lpstr>Verdana,Bold</vt:lpstr>
      <vt:lpstr>Verdana-Bold</vt:lpstr>
      <vt:lpstr>Wingdings</vt:lpstr>
      <vt:lpstr>2022_CCO_Template</vt:lpstr>
      <vt:lpstr> Advances in Bladder Cancer Non-muscle Invasive Bladder Cancer                                                                                                                  Dr. Ziyad Maarawi - Oncology                                                             Head of GU oncology department                                                                 at AlBairouni University Hospital   </vt:lpstr>
      <vt:lpstr>                            Learning Objectives </vt:lpstr>
      <vt:lpstr>Initial Workup and Quality of TURBT </vt:lpstr>
      <vt:lpstr>AUA Risk Stratification for NMIBC</vt:lpstr>
      <vt:lpstr>BCG Shortage: Treatment Prioritization in NMIBC</vt:lpstr>
      <vt:lpstr>Intermediate Risk Non–Muscle-Invasive  Bladder Cancer</vt:lpstr>
      <vt:lpstr>Update in LG-IR-NMIBC:  Intravesical Mitomycin (UGN-102) </vt:lpstr>
      <vt:lpstr>PIVOT-006: Cretostimogene Grenadenorepvec in  IR-NMIBC After TURBT</vt:lpstr>
      <vt:lpstr>High Risk Non–Muscle-Invasive  Bladder Cancer</vt:lpstr>
      <vt:lpstr>High-Risk NMIBC: Current Treatment Recommendations</vt:lpstr>
      <vt:lpstr>Induction and Maintenance BCG for High-Risk NMIBC</vt:lpstr>
      <vt:lpstr>ANZUP-1301: BCG Plus Mitomycin for High-Risk, BCG-Naive NMIBC</vt:lpstr>
      <vt:lpstr>CREST: Sasanlimab Plus BCG in BCG-Naive, High-Risk NMIBC</vt:lpstr>
      <vt:lpstr>POTOMAC: Durvalumab Plus BCG vs BCG in High-Risk,  BCG-Naive NMIBC</vt:lpstr>
      <vt:lpstr>Intravesical BCG vs Intravesical DOX/GEM Treatment in BCG-Naive High-Grade NMIBC (BRIDGE)</vt:lpstr>
      <vt:lpstr>BCG-Unresponsive/Recurrent NMIBC</vt:lpstr>
      <vt:lpstr>BCG-Unresponsive/High-Risk NMIBC</vt:lpstr>
      <vt:lpstr>IFNα-2b Vector-Based Gene Therapy With Nadofaragene Firadenovec in BCG-Unresponsive NMIBC </vt:lpstr>
      <vt:lpstr>IL-15 Superagonist NAI</vt:lpstr>
      <vt:lpstr>KEYNOTE-057: Single-Arm Trial of Pembrolizumab Monotherapy for BCG-Unresponsive High-Risk NMIBC</vt:lpstr>
      <vt:lpstr>BOND-003 Cohort 3:  Intravesical Cretostimogene Grenadenorepvec for High-Risk BCG-Unresponsive NMIBC</vt:lpstr>
      <vt:lpstr>SunRISe-1: TAR-200 ± Cetrelimab vs Cetrelimab Monotherapy in BCG-Unresponsive HR-MIBC</vt:lpstr>
      <vt:lpstr>NCCN Guidelines: Management per NMIBC Risk Group</vt:lpstr>
      <vt:lpstr>   Thank you</vt:lpstr>
    </vt:vector>
  </TitlesOfParts>
  <Company>Preferred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Advances in Bladder Cancer Care: Expert Insights on Navigating Cutting-Edge Evidence and Evolving Treatment Strategies</dc:title>
  <dc:creator>Preferred User</dc:creator>
  <cp:lastModifiedBy>PC World</cp:lastModifiedBy>
  <cp:revision>3</cp:revision>
  <dcterms:created xsi:type="dcterms:W3CDTF">2005-05-27T09:08:01Z</dcterms:created>
  <dcterms:modified xsi:type="dcterms:W3CDTF">2025-12-02T19:47:55Z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gs">
    <vt:lpwstr/>
  </property>
  <property fmtid="{D5CDD505-2E9C-101B-9397-08002B2CF9AE}" pid="3" name="display_urn:schemas-microsoft-com:office:office#Editor">
    <vt:lpwstr>Melanie Couton</vt:lpwstr>
  </property>
  <property fmtid="{D5CDD505-2E9C-101B-9397-08002B2CF9AE}" pid="4" name="display_urn:schemas-microsoft-com:office:office#Author">
    <vt:lpwstr>Melanie Couton</vt:lpwstr>
  </property>
  <property fmtid="{D5CDD505-2E9C-101B-9397-08002B2CF9AE}" pid="5" name="_dlc_DocId">
    <vt:lpwstr>56M7VY3CDVN5-387186687-1</vt:lpwstr>
  </property>
  <property fmtid="{D5CDD505-2E9C-101B-9397-08002B2CF9AE}" pid="6" name="_dlc_DocIdItemGuid">
    <vt:lpwstr>f6b19e28-ce23-4e45-8ab9-80e12fd2421e</vt:lpwstr>
  </property>
  <property fmtid="{D5CDD505-2E9C-101B-9397-08002B2CF9AE}" pid="7" name="_dlc_DocIdUrl">
    <vt:lpwstr>https://intranet.clinicaloptions.com/mews/oncology/ASH_ALL_Satellite-TU_2016/Template/_layouts/15/DocIdRedir.aspx?ID=56M7VY3CDVN5-387186687-1, 56M7VY3CDVN5-387186687-1</vt:lpwstr>
  </property>
  <property fmtid="{D5CDD505-2E9C-101B-9397-08002B2CF9AE}" pid="8" name="ContentTypeId">
    <vt:lpwstr>0x010100BDAF5362EB8433428989EA995A1405FD</vt:lpwstr>
  </property>
  <property fmtid="{D5CDD505-2E9C-101B-9397-08002B2CF9AE}" pid="9" name="MediaServiceImageTags">
    <vt:lpwstr/>
  </property>
  <property fmtid="{D5CDD505-2E9C-101B-9397-08002B2CF9AE}" pid="10" name="ICV">
    <vt:lpwstr>623fd3256cf84541818e5063d719e615</vt:lpwstr>
  </property>
</Properties>
</file>